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80" r:id="rId4"/>
    <p:sldId id="284" r:id="rId5"/>
    <p:sldId id="283" r:id="rId6"/>
    <p:sldId id="256" r:id="rId7"/>
    <p:sldId id="261" r:id="rId8"/>
    <p:sldId id="273" r:id="rId9"/>
    <p:sldId id="260" r:id="rId10"/>
    <p:sldId id="272" r:id="rId11"/>
    <p:sldId id="281" r:id="rId12"/>
    <p:sldId id="268" r:id="rId13"/>
    <p:sldId id="282" r:id="rId14"/>
    <p:sldId id="274" r:id="rId15"/>
    <p:sldId id="271"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7EA-E9E0-478C-A277-7AF3791E9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13D49-3C41-48CD-A009-14EE4DC5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E26F8-40E7-4E73-BB2F-E3707FE00F0E}"/>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C0FD25EB-83B8-47B6-BF48-3974A6CAB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22F10-F16E-418E-871E-43D3B3B1B9C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48608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E093-08AE-4FEB-AB72-F4F4D71488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2404AF-6D10-4A6F-919C-8EB8171837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D3AA-68C9-4D52-983C-8E52E064FE0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B98CF9B0-9F5D-46D0-8044-373F3524D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C1709-E534-4876-B480-3EA67D29F134}"/>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4270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21FE6-7F38-4A9B-823F-ACAA9EFF8E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AEFB3-FF7B-48C3-9FA3-D70C372242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6326E-382D-4E55-A07D-DCE3460E168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9189E8B-8B26-46A1-86D9-AC65E25EC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F81B7-BB7C-4A98-A11D-672E822D09F1}"/>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2202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B3E1-9707-41CF-A060-52809E518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478B-D345-4EA1-9972-9236E115C6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82D55-3168-4F83-8DC3-B9B2EAC7752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A80A9FDC-A918-4968-9ED3-C0CD3A6C6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44B48-D373-41AA-806C-834136CE2E8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3331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B636-95D6-48D2-B778-0B9E416B9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35E87-D0F1-4B69-9E8C-6AFFE9DB1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C748BB-D651-423E-8DA7-CDD7BA7E100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D0C256FF-4F8C-4737-92C8-D916E4698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97CFF-CD7E-4875-91DC-77AC1B39A6CD}"/>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6802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E254-0ED9-4412-BBC9-A6029124B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0315E-79BA-49FA-86F7-C8FC1F466E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52E810-5D07-4D05-839F-37636F6A3D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652EDA-CF55-4998-AA46-464D0806D936}"/>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471C1EB2-7109-4D94-8C54-505873B3A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F9E64-C2B3-4360-8F34-82C4BA260170}"/>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53626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5C2B-757B-4ECC-94A5-C97AD97EE6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28499-4DD4-495A-B095-1BFA5A708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9B9233-7856-43CD-9593-DD27A07B9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B96-D31A-4F5D-B542-596240B61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F78EEB-C919-4BCE-924E-0609BBE15B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6971C8-B0BC-4BA7-BC84-8FA41E003F18}"/>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8" name="Footer Placeholder 7">
            <a:extLst>
              <a:ext uri="{FF2B5EF4-FFF2-40B4-BE49-F238E27FC236}">
                <a16:creationId xmlns:a16="http://schemas.microsoft.com/office/drawing/2014/main" id="{3B3A7DAF-501F-435F-B591-6F34BA698F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12067-857B-4F67-B1F5-15543C995E7F}"/>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7716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094-96D0-496D-93C5-4A4796FB71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1654A-C65E-4ADD-B1A2-ECF1AD48D35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4" name="Footer Placeholder 3">
            <a:extLst>
              <a:ext uri="{FF2B5EF4-FFF2-40B4-BE49-F238E27FC236}">
                <a16:creationId xmlns:a16="http://schemas.microsoft.com/office/drawing/2014/main" id="{AD00350C-559B-43FB-85BA-DA499BE639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B14ECE-6ACC-4934-A812-C4D87672A99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53961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D22B2-7931-4F6A-AECC-9C094030B04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3" name="Footer Placeholder 2">
            <a:extLst>
              <a:ext uri="{FF2B5EF4-FFF2-40B4-BE49-F238E27FC236}">
                <a16:creationId xmlns:a16="http://schemas.microsoft.com/office/drawing/2014/main" id="{B1C5AA49-6DD9-4BEE-B91F-02AA944B81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A4631B-0D24-4B7B-AE74-4547F3EE8F05}"/>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62872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EB32-12B2-4C65-9631-E6E8A9FB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162117-9E02-4BF0-8473-04614FE2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E4522-F082-4D5B-B4C5-9051CDED6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E1AA0-871D-4C06-95A0-A52F25FBC475}"/>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684E76E1-3AF4-43FA-B4F5-D685C0E2D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78EDD-EA46-4EF6-AD39-3D506D4B9D5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3543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8435-545C-4ACE-81EC-C3DAC025D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FC6592-34AD-47E3-96AB-4640CC910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81B0A1-EEF1-4583-A181-213091EAA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54CD76-B282-4CA1-B7D3-D687C345953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1C9DB7FB-3667-4BEF-8EF0-0E33EBA58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F7C5C-A4A8-429D-B2CB-5C0C976BA22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4857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FF4B9-2060-4693-85D3-7A23275B9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157EB-8B53-45E0-B1CB-68D817FC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CC84C-CD73-4BE7-9189-FBE0288E5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B0427E7-4999-465B-9812-419527923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DCBF16-8225-48E4-A35E-8C54D05DC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DCBF-0B9D-4D8D-8804-ACB53B337C35}" type="slidenum">
              <a:rPr lang="en-GB" smtClean="0"/>
              <a:t>‹#›</a:t>
            </a:fld>
            <a:endParaRPr lang="en-GB"/>
          </a:p>
        </p:txBody>
      </p:sp>
    </p:spTree>
    <p:extLst>
      <p:ext uri="{BB962C8B-B14F-4D97-AF65-F5344CB8AC3E}">
        <p14:creationId xmlns:p14="http://schemas.microsoft.com/office/powerpoint/2010/main" val="90611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490381" y="406400"/>
            <a:ext cx="9144000" cy="2387600"/>
          </a:xfrm>
        </p:spPr>
        <p:txBody>
          <a:bodyPr/>
          <a:lstStyle/>
          <a:p>
            <a:r>
              <a:rPr lang="en-GB" dirty="0"/>
              <a:t>Welcome to Year 3!</a:t>
            </a:r>
          </a:p>
        </p:txBody>
      </p:sp>
      <p:sp>
        <p:nvSpPr>
          <p:cNvPr id="3" name="Subtitle 2">
            <a:extLst>
              <a:ext uri="{FF2B5EF4-FFF2-40B4-BE49-F238E27FC236}">
                <a16:creationId xmlns:a16="http://schemas.microsoft.com/office/drawing/2014/main" id="{A2505E02-7960-4A1E-96F7-59C23E0FD81A}"/>
              </a:ext>
            </a:extLst>
          </p:cNvPr>
          <p:cNvSpPr>
            <a:spLocks noGrp="1"/>
          </p:cNvSpPr>
          <p:nvPr>
            <p:ph type="subTitle" idx="1"/>
          </p:nvPr>
        </p:nvSpPr>
        <p:spPr>
          <a:xfrm>
            <a:off x="1524000" y="3602037"/>
            <a:ext cx="9144000" cy="2387599"/>
          </a:xfrm>
        </p:spPr>
        <p:txBody>
          <a:bodyPr>
            <a:normAutofit fontScale="85000" lnSpcReduction="20000"/>
          </a:bodyPr>
          <a:lstStyle/>
          <a:p>
            <a:pPr>
              <a:defRPr/>
            </a:pPr>
            <a:r>
              <a:rPr lang="en-GB" altLang="en-US" sz="5000" dirty="0"/>
              <a:t>Miss Curtis (Y3 Lead)</a:t>
            </a:r>
          </a:p>
          <a:p>
            <a:pPr>
              <a:defRPr/>
            </a:pPr>
            <a:r>
              <a:rPr lang="en-GB" altLang="en-US" sz="5000" dirty="0"/>
              <a:t>Miss </a:t>
            </a:r>
            <a:r>
              <a:rPr lang="en-GB" altLang="en-US" sz="5000" dirty="0" err="1"/>
              <a:t>Fatania</a:t>
            </a:r>
            <a:endParaRPr lang="en-GB" altLang="en-US" sz="5000" dirty="0"/>
          </a:p>
          <a:p>
            <a:pPr>
              <a:defRPr/>
            </a:pPr>
            <a:r>
              <a:rPr lang="en-GB" altLang="en-US" sz="5000" dirty="0"/>
              <a:t>Mrs Renner-Thomas</a:t>
            </a:r>
          </a:p>
          <a:p>
            <a:pPr>
              <a:defRPr/>
            </a:pPr>
            <a:r>
              <a:rPr lang="en-GB" altLang="en-US" sz="5000" dirty="0"/>
              <a:t>Mrs Kelly ( Tuesday)</a:t>
            </a:r>
          </a:p>
          <a:p>
            <a:pPr>
              <a:defRPr/>
            </a:pPr>
            <a:endParaRPr lang="en-GB" altLang="en-US"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85334EF7-1542-4A45-ABB2-2231DD042A79}"/>
              </a:ext>
            </a:extLst>
          </p:cNvPr>
          <p:cNvSpPr/>
          <p:nvPr/>
        </p:nvSpPr>
        <p:spPr>
          <a:xfrm>
            <a:off x="230362" y="194537"/>
            <a:ext cx="11664038" cy="6468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65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800" dirty="0">
                <a:latin typeface="Comic Sans MS" panose="030F0702030302020204" pitchFamily="66" charset="0"/>
              </a:rPr>
              <a:t>Guided Reading Texts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op 15 books by Malorie Blackman | BookTrust">
            <a:extLst>
              <a:ext uri="{FF2B5EF4-FFF2-40B4-BE49-F238E27FC236}">
                <a16:creationId xmlns:a16="http://schemas.microsoft.com/office/drawing/2014/main" id="{434CE942-ADB5-420B-B273-D92EEF303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635" y="1581905"/>
            <a:ext cx="2430388" cy="3694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Abominables : Ibbotson, Eva, Rentta, Sharon: Amazon.co.uk: Books">
            <a:extLst>
              <a:ext uri="{FF2B5EF4-FFF2-40B4-BE49-F238E27FC236}">
                <a16:creationId xmlns:a16="http://schemas.microsoft.com/office/drawing/2014/main" id="{CDF7B9F4-486F-4969-ACB9-CC54A518C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787" y="1334695"/>
            <a:ext cx="2814466" cy="4316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eeping Beauty: Fairy Tales Gone Bad : Coelho, Joseph, Hartas, Freya:  Amazon.co.uk: Books">
            <a:extLst>
              <a:ext uri="{FF2B5EF4-FFF2-40B4-BE49-F238E27FC236}">
                <a16:creationId xmlns:a16="http://schemas.microsoft.com/office/drawing/2014/main" id="{500F2EBC-2188-405B-B47A-409C9F5213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2" y="1334695"/>
            <a:ext cx="2814465" cy="42571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ron Man - Scholastic Shop">
            <a:extLst>
              <a:ext uri="{FF2B5EF4-FFF2-40B4-BE49-F238E27FC236}">
                <a16:creationId xmlns:a16="http://schemas.microsoft.com/office/drawing/2014/main" id="{07EFB283-BB54-4721-903F-E5823F7060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749" y="1393360"/>
            <a:ext cx="2694678" cy="419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6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800" dirty="0">
                <a:latin typeface="Comic Sans MS" panose="030F0702030302020204" pitchFamily="66" charset="0"/>
              </a:rPr>
              <a:t>PE/Sporting Events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W School Skills">
            <a:extLst>
              <a:ext uri="{FF2B5EF4-FFF2-40B4-BE49-F238E27FC236}">
                <a16:creationId xmlns:a16="http://schemas.microsoft.com/office/drawing/2014/main" id="{4F26E879-5188-459F-BED9-D3528EE4F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17" y="925794"/>
            <a:ext cx="2637802" cy="2637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75B865-2FF5-4716-BC7A-F9F52C82BCE3}"/>
              </a:ext>
            </a:extLst>
          </p:cNvPr>
          <p:cNvSpPr txBox="1"/>
          <p:nvPr/>
        </p:nvSpPr>
        <p:spPr>
          <a:xfrm>
            <a:off x="3657600" y="3454550"/>
            <a:ext cx="3016665" cy="707886"/>
          </a:xfrm>
          <a:prstGeom prst="rect">
            <a:avLst/>
          </a:prstGeom>
          <a:noFill/>
        </p:spPr>
        <p:txBody>
          <a:bodyPr wrap="square" rtlCol="0">
            <a:spAutoFit/>
          </a:bodyPr>
          <a:lstStyle/>
          <a:p>
            <a:pPr algn="ctr"/>
            <a:r>
              <a:rPr lang="en-GB" sz="2000" dirty="0"/>
              <a:t>Coach Perry </a:t>
            </a:r>
          </a:p>
          <a:p>
            <a:pPr algn="ctr"/>
            <a:r>
              <a:rPr lang="en-GB" sz="2000" dirty="0"/>
              <a:t>Coach Joe</a:t>
            </a:r>
          </a:p>
        </p:txBody>
      </p:sp>
      <p:pic>
        <p:nvPicPr>
          <p:cNvPr id="6" name="Picture 4" descr="Tottenham Hotspur F.C. - Wikipedia">
            <a:extLst>
              <a:ext uri="{FF2B5EF4-FFF2-40B4-BE49-F238E27FC236}">
                <a16:creationId xmlns:a16="http://schemas.microsoft.com/office/drawing/2014/main" id="{DC229E7F-76B8-4830-B5C5-76F791C10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200" y="1287092"/>
            <a:ext cx="1120260" cy="2306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ing's College Hospital RFC - King's College Hospital Pirates Youth Section  RFC ————————————— The club youth season kick off tomorrow 10am at King's  Sport - Honor Oak Park Sports Ground. ————————————- Reach">
            <a:extLst>
              <a:ext uri="{FF2B5EF4-FFF2-40B4-BE49-F238E27FC236}">
                <a16:creationId xmlns:a16="http://schemas.microsoft.com/office/drawing/2014/main" id="{55A16ABF-C4D8-4360-98C8-FE5ACD8824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67"/>
          <a:stretch/>
        </p:blipFill>
        <p:spPr bwMode="auto">
          <a:xfrm>
            <a:off x="7742120" y="498521"/>
            <a:ext cx="3565760" cy="2083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nt Cricket (@KentCricket) / X">
            <a:extLst>
              <a:ext uri="{FF2B5EF4-FFF2-40B4-BE49-F238E27FC236}">
                <a16:creationId xmlns:a16="http://schemas.microsoft.com/office/drawing/2014/main" id="{8CAD46F1-8211-40B8-91B2-81E31B5E2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536" y="3914274"/>
            <a:ext cx="2399189" cy="23991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PS - Lewisham School Games | Facebook">
            <a:extLst>
              <a:ext uri="{FF2B5EF4-FFF2-40B4-BE49-F238E27FC236}">
                <a16:creationId xmlns:a16="http://schemas.microsoft.com/office/drawing/2014/main" id="{5F1EA57E-9321-4762-BD33-B7080AAFE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580" y="4633294"/>
            <a:ext cx="3689369" cy="1737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ything can happen, mate': Alex Yee snatches triathlon gold after late  surge | Paris Olympic Games 2024 | The Guardian">
            <a:extLst>
              <a:ext uri="{FF2B5EF4-FFF2-40B4-BE49-F238E27FC236}">
                <a16:creationId xmlns:a16="http://schemas.microsoft.com/office/drawing/2014/main" id="{E6A22660-7524-4323-91CD-22B5863B11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7120" y="2940789"/>
            <a:ext cx="2789754" cy="1673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llwall F.C. - Wikipedia">
            <a:extLst>
              <a:ext uri="{FF2B5EF4-FFF2-40B4-BE49-F238E27FC236}">
                <a16:creationId xmlns:a16="http://schemas.microsoft.com/office/drawing/2014/main" id="{535A8DB3-5A3A-4634-AB1E-BD94056948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000" y="4723774"/>
            <a:ext cx="1732574" cy="173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7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4827380-955F-4567-874E-7BE961B154FC}"/>
              </a:ext>
            </a:extLst>
          </p:cNvPr>
          <p:cNvSpPr/>
          <p:nvPr/>
        </p:nvSpPr>
        <p:spPr>
          <a:xfrm>
            <a:off x="1389970" y="188973"/>
            <a:ext cx="9614611" cy="6555641"/>
          </a:xfrm>
          <a:prstGeom prst="rect">
            <a:avLst/>
          </a:prstGeom>
        </p:spPr>
        <p:txBody>
          <a:bodyPr wrap="square">
            <a:spAutoFit/>
          </a:bodyPr>
          <a:lstStyle/>
          <a:p>
            <a:r>
              <a:rPr lang="en-GB" sz="2800" dirty="0">
                <a:latin typeface="Comic Sans MS" panose="030F0702030302020204" pitchFamily="66" charset="0"/>
              </a:rPr>
              <a:t>Potential extra curricular this year…</a:t>
            </a:r>
          </a:p>
          <a:p>
            <a:pPr marL="457200" indent="-457200">
              <a:buFont typeface="Arial" panose="020B0604020202020204" pitchFamily="34" charset="0"/>
              <a:buChar char="•"/>
            </a:pPr>
            <a:endParaRPr lang="en-GB" sz="2800" dirty="0">
              <a:latin typeface="Comic Sans MS" panose="030F0702030302020204" pitchFamily="66" charset="0"/>
            </a:endParaRPr>
          </a:p>
          <a:p>
            <a:pPr marL="457200" indent="-457200">
              <a:buFont typeface="Arial" panose="020B0604020202020204" pitchFamily="34" charset="0"/>
              <a:buChar char="•"/>
            </a:pPr>
            <a:r>
              <a:rPr lang="en-GB" sz="2800" dirty="0">
                <a:latin typeface="Comic Sans MS" panose="030F0702030302020204" pitchFamily="66" charset="0"/>
              </a:rPr>
              <a:t>Cats protection workshop</a:t>
            </a:r>
          </a:p>
          <a:p>
            <a:pPr marL="457200" indent="-457200">
              <a:buFont typeface="Arial" panose="020B0604020202020204" pitchFamily="34" charset="0"/>
              <a:buChar char="•"/>
            </a:pPr>
            <a:r>
              <a:rPr lang="en-GB" sz="2800" dirty="0">
                <a:latin typeface="Comic Sans MS" panose="030F0702030302020204" pitchFamily="66" charset="0"/>
              </a:rPr>
              <a:t>Football training with the Tottenham coaches</a:t>
            </a:r>
          </a:p>
          <a:p>
            <a:pPr marL="457200" indent="-457200">
              <a:buFont typeface="Arial" panose="020B0604020202020204" pitchFamily="34" charset="0"/>
              <a:buChar char="•"/>
            </a:pPr>
            <a:r>
              <a:rPr lang="en-GB" sz="2800" dirty="0">
                <a:latin typeface="Comic Sans MS" panose="030F0702030302020204" pitchFamily="66" charset="0"/>
              </a:rPr>
              <a:t>Rocks, Fossils &amp; Soils Workshop</a:t>
            </a:r>
          </a:p>
          <a:p>
            <a:pPr marL="457200" indent="-457200">
              <a:buFont typeface="Arial" panose="020B0604020202020204" pitchFamily="34" charset="0"/>
              <a:buChar char="•"/>
            </a:pPr>
            <a:r>
              <a:rPr lang="en-GB" sz="2800" dirty="0">
                <a:latin typeface="Comic Sans MS" panose="030F0702030302020204" pitchFamily="66" charset="0"/>
              </a:rPr>
              <a:t>DT workshop to the V&amp;A Museum</a:t>
            </a:r>
          </a:p>
          <a:p>
            <a:pPr marL="457200" indent="-457200">
              <a:buFont typeface="Arial" panose="020B0604020202020204" pitchFamily="34" charset="0"/>
              <a:buChar char="•"/>
            </a:pPr>
            <a:r>
              <a:rPr lang="en-GB" sz="2800" dirty="0">
                <a:latin typeface="Comic Sans MS" panose="030F0702030302020204" pitchFamily="66" charset="0"/>
              </a:rPr>
              <a:t>Dress up days</a:t>
            </a:r>
          </a:p>
          <a:p>
            <a:pPr marL="457200" indent="-457200">
              <a:buFont typeface="Arial" panose="020B0604020202020204" pitchFamily="34" charset="0"/>
              <a:buChar char="•"/>
            </a:pPr>
            <a:r>
              <a:rPr lang="en-GB" sz="2800" dirty="0">
                <a:latin typeface="Comic Sans MS" panose="030F0702030302020204" pitchFamily="66" charset="0"/>
              </a:rPr>
              <a:t>Horniman museum to learn about ancient Britain</a:t>
            </a:r>
          </a:p>
          <a:p>
            <a:pPr marL="457200" indent="-457200">
              <a:buFont typeface="Arial" panose="020B0604020202020204" pitchFamily="34" charset="0"/>
              <a:buChar char="•"/>
            </a:pPr>
            <a:r>
              <a:rPr lang="en-GB" sz="2800" dirty="0">
                <a:latin typeface="Comic Sans MS" panose="030F0702030302020204" pitchFamily="66" charset="0"/>
              </a:rPr>
              <a:t>Pantomime at Catford Broadway</a:t>
            </a:r>
          </a:p>
          <a:p>
            <a:pPr marL="457200" indent="-457200">
              <a:buFont typeface="Arial" panose="020B0604020202020204" pitchFamily="34" charset="0"/>
              <a:buChar char="•"/>
            </a:pPr>
            <a:r>
              <a:rPr lang="en-GB" sz="2800" dirty="0">
                <a:latin typeface="Comic Sans MS" panose="030F0702030302020204" pitchFamily="66" charset="0"/>
              </a:rPr>
              <a:t>Science Museum</a:t>
            </a:r>
          </a:p>
          <a:p>
            <a:pPr marL="457200" indent="-457200">
              <a:buFont typeface="Arial" panose="020B0604020202020204" pitchFamily="34" charset="0"/>
              <a:buChar char="•"/>
            </a:pPr>
            <a:r>
              <a:rPr lang="en-GB" sz="2800" dirty="0">
                <a:latin typeface="Comic Sans MS" panose="030F0702030302020204" pitchFamily="66" charset="0"/>
              </a:rPr>
              <a:t>Mitcham Zoo animal workshop</a:t>
            </a:r>
          </a:p>
          <a:p>
            <a:pPr marL="457200" indent="-457200">
              <a:buFont typeface="Arial" panose="020B0604020202020204" pitchFamily="34" charset="0"/>
              <a:buChar char="•"/>
            </a:pPr>
            <a:r>
              <a:rPr lang="en-GB" sz="2800" dirty="0">
                <a:latin typeface="Comic Sans MS" panose="030F0702030302020204" pitchFamily="66" charset="0"/>
              </a:rPr>
              <a:t>RE trips to churches and temples</a:t>
            </a:r>
          </a:p>
          <a:p>
            <a:pPr marL="457200" indent="-457200">
              <a:buFont typeface="Arial" panose="020B0604020202020204" pitchFamily="34" charset="0"/>
              <a:buChar char="•"/>
            </a:pPr>
            <a:r>
              <a:rPr lang="en-GB" sz="2800" dirty="0">
                <a:latin typeface="Comic Sans MS" panose="030F0702030302020204" pitchFamily="66" charset="0"/>
              </a:rPr>
              <a:t>Volcano building</a:t>
            </a:r>
          </a:p>
          <a:p>
            <a:pPr marL="457200" indent="-457200">
              <a:buFont typeface="Arial" panose="020B0604020202020204" pitchFamily="34" charset="0"/>
              <a:buChar char="•"/>
            </a:pPr>
            <a:r>
              <a:rPr lang="en-GB" sz="2800" dirty="0">
                <a:latin typeface="Comic Sans MS" panose="030F0702030302020204" pitchFamily="66" charset="0"/>
              </a:rPr>
              <a:t>Various DT projects in house</a:t>
            </a:r>
          </a:p>
          <a:p>
            <a:pPr marL="457200" indent="-457200">
              <a:buFont typeface="Arial" panose="020B0604020202020204" pitchFamily="34" charset="0"/>
              <a:buChar char="•"/>
            </a:pPr>
            <a:endParaRPr lang="en-GB" sz="2800" dirty="0">
              <a:latin typeface="Comic Sans MS" panose="030F0702030302020204" pitchFamily="66" charset="0"/>
            </a:endParaRPr>
          </a:p>
        </p:txBody>
      </p:sp>
    </p:spTree>
    <p:extLst>
      <p:ext uri="{BB962C8B-B14F-4D97-AF65-F5344CB8AC3E}">
        <p14:creationId xmlns:p14="http://schemas.microsoft.com/office/powerpoint/2010/main" val="246144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4827380-955F-4567-874E-7BE961B154FC}"/>
              </a:ext>
            </a:extLst>
          </p:cNvPr>
          <p:cNvSpPr/>
          <p:nvPr/>
        </p:nvSpPr>
        <p:spPr>
          <a:xfrm>
            <a:off x="1307943" y="220911"/>
            <a:ext cx="9614611" cy="6555641"/>
          </a:xfrm>
          <a:prstGeom prst="rect">
            <a:avLst/>
          </a:prstGeom>
        </p:spPr>
        <p:txBody>
          <a:bodyPr wrap="square">
            <a:spAutoFit/>
          </a:bodyPr>
          <a:lstStyle/>
          <a:p>
            <a:r>
              <a:rPr lang="en-GB" sz="2800" dirty="0">
                <a:latin typeface="Comic Sans MS" panose="030F0702030302020204" pitchFamily="66" charset="0"/>
              </a:rPr>
              <a:t>Class mixing</a:t>
            </a:r>
          </a:p>
          <a:p>
            <a:endParaRPr lang="en-GB" sz="2800" dirty="0">
              <a:latin typeface="Comic Sans MS" panose="030F0702030302020204" pitchFamily="66" charset="0"/>
            </a:endParaRPr>
          </a:p>
          <a:p>
            <a:r>
              <a:rPr lang="en-GB" sz="2800" dirty="0">
                <a:latin typeface="Comic Sans MS" panose="030F0702030302020204" pitchFamily="66" charset="0"/>
              </a:rPr>
              <a:t>All year groups will be mixed at the end of each academic year.</a:t>
            </a:r>
          </a:p>
          <a:p>
            <a:endParaRPr lang="en-GB" sz="2800" dirty="0">
              <a:latin typeface="Comic Sans MS" panose="030F0702030302020204" pitchFamily="66" charset="0"/>
            </a:endParaRPr>
          </a:p>
          <a:p>
            <a:r>
              <a:rPr lang="en-GB" sz="2800" dirty="0">
                <a:latin typeface="Comic Sans MS" panose="030F0702030302020204" pitchFamily="66" charset="0"/>
              </a:rPr>
              <a:t>This allows us to refocus learning groups. Classes change over time, children mature, friendships change, children leave and others join. Mixing the classes allows children to be with different children and ensures community across year groups.</a:t>
            </a:r>
          </a:p>
          <a:p>
            <a:endParaRPr lang="en-GB" sz="2800" dirty="0">
              <a:latin typeface="Comic Sans MS" panose="030F0702030302020204" pitchFamily="66" charset="0"/>
            </a:endParaRPr>
          </a:p>
          <a:p>
            <a:r>
              <a:rPr lang="en-GB" sz="2800" dirty="0">
                <a:latin typeface="Comic Sans MS" panose="030F0702030302020204" pitchFamily="66" charset="0"/>
              </a:rPr>
              <a:t>Our class mixes have been overwhelmingly positive. Teachers work together taking gender, ability, SEND, behaviour and friendships into account.</a:t>
            </a:r>
          </a:p>
          <a:p>
            <a:pPr marL="457200" indent="-457200">
              <a:buFont typeface="Arial" panose="020B0604020202020204" pitchFamily="34" charset="0"/>
              <a:buChar char="•"/>
            </a:pPr>
            <a:endParaRPr lang="en-GB" sz="2800" dirty="0">
              <a:latin typeface="Comic Sans MS" panose="030F0702030302020204" pitchFamily="66" charset="0"/>
            </a:endParaRPr>
          </a:p>
        </p:txBody>
      </p:sp>
    </p:spTree>
    <p:extLst>
      <p:ext uri="{BB962C8B-B14F-4D97-AF65-F5344CB8AC3E}">
        <p14:creationId xmlns:p14="http://schemas.microsoft.com/office/powerpoint/2010/main" val="273412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778783" y="1608907"/>
            <a:ext cx="9144000" cy="2387600"/>
          </a:xfrm>
        </p:spPr>
        <p:txBody>
          <a:bodyPr>
            <a:noAutofit/>
          </a:bodyPr>
          <a:lstStyle/>
          <a:p>
            <a:pPr algn="l">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			</a:t>
            </a:r>
            <a:r>
              <a:rPr lang="en-GB" sz="2000" b="1" u="sng" dirty="0">
                <a:latin typeface="Comic Sans MS" panose="030F0702030302020204" pitchFamily="66" charset="0"/>
              </a:rPr>
              <a:t>COMMUNICATION</a:t>
            </a:r>
            <a:br>
              <a:rPr lang="en-GB" sz="2000" b="1" u="sng" dirty="0">
                <a:latin typeface="Comic Sans MS" panose="030F0702030302020204" pitchFamily="66" charset="0"/>
              </a:rPr>
            </a:br>
            <a:br>
              <a:rPr lang="en-GB" sz="2000" b="1" u="sng" dirty="0">
                <a:latin typeface="Comic Sans MS" panose="030F0702030302020204" pitchFamily="66" charset="0"/>
              </a:rPr>
            </a:br>
            <a:br>
              <a:rPr lang="en-GB" sz="2000" b="1" u="sng" dirty="0">
                <a:latin typeface="Comic Sans MS" panose="030F0702030302020204" pitchFamily="66" charset="0"/>
              </a:rPr>
            </a:br>
            <a:br>
              <a:rPr lang="en-GB" sz="2000" b="1" u="sng" dirty="0">
                <a:latin typeface="Comic Sans MS" panose="030F0702030302020204" pitchFamily="66" charset="0"/>
              </a:rPr>
            </a:br>
            <a:r>
              <a:rPr lang="en-GB" sz="2000" b="1" u="sng" dirty="0">
                <a:latin typeface="Comic Sans MS" panose="030F0702030302020204" pitchFamily="66" charset="0"/>
              </a:rPr>
              <a:t>y3@stillnessjs.lewisham.sch.uk</a:t>
            </a:r>
            <a:br>
              <a:rPr lang="en-GB" sz="2000" b="1" u="sng" dirty="0">
                <a:latin typeface="Comic Sans MS" panose="030F0702030302020204" pitchFamily="66" charset="0"/>
              </a:rPr>
            </a:br>
            <a:br>
              <a:rPr lang="en-GB" sz="2000" b="1" u="sng" dirty="0">
                <a:latin typeface="Comic Sans MS" panose="030F0702030302020204" pitchFamily="66" charset="0"/>
              </a:rPr>
            </a:br>
            <a:br>
              <a:rPr lang="en-GB" sz="2000" b="1" u="sng" dirty="0">
                <a:latin typeface="Comic Sans MS" panose="030F0702030302020204" pitchFamily="66" charset="0"/>
              </a:rPr>
            </a:br>
            <a:r>
              <a:rPr lang="en-GB" sz="2000" b="1" u="sng" dirty="0">
                <a:latin typeface="Comic Sans MS" panose="030F0702030302020204" pitchFamily="66" charset="0"/>
              </a:rPr>
              <a:t>admin@stillnessjs.lewisham.sch.uk</a:t>
            </a: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12" y="336088"/>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061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829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57835F-416D-483A-96AC-B481356F36EA}"/>
              </a:ext>
            </a:extLst>
          </p:cNvPr>
          <p:cNvSpPr txBox="1"/>
          <p:nvPr/>
        </p:nvSpPr>
        <p:spPr>
          <a:xfrm>
            <a:off x="723014" y="1594884"/>
            <a:ext cx="10802679" cy="4524315"/>
          </a:xfrm>
          <a:prstGeom prst="rect">
            <a:avLst/>
          </a:prstGeom>
          <a:noFill/>
        </p:spPr>
        <p:txBody>
          <a:bodyPr wrap="square" rtlCol="0">
            <a:spAutoFit/>
          </a:bodyPr>
          <a:lstStyle/>
          <a:p>
            <a:r>
              <a:rPr lang="en-GB" sz="2400" dirty="0"/>
              <a:t>We have 3 Assessment points per academic year: Autumn, Spring and Summer</a:t>
            </a:r>
          </a:p>
          <a:p>
            <a:endParaRPr lang="en-GB" sz="2400" dirty="0"/>
          </a:p>
          <a:p>
            <a:r>
              <a:rPr lang="en-GB" sz="2400" dirty="0"/>
              <a:t>In Year 3 we have an additional baseline in the first month of Year 3.</a:t>
            </a:r>
          </a:p>
          <a:p>
            <a:endParaRPr lang="en-GB" sz="2400" dirty="0"/>
          </a:p>
          <a:p>
            <a:pPr marL="342900" indent="-342900">
              <a:buFont typeface="Arial" panose="020B0604020202020204" pitchFamily="34" charset="0"/>
              <a:buChar char="•"/>
            </a:pPr>
            <a:r>
              <a:rPr lang="en-GB" sz="2400" dirty="0"/>
              <a:t>Baseline: Children sit the KS1 SATs papers in Reading and Maths and we assess a piece of writing</a:t>
            </a:r>
          </a:p>
          <a:p>
            <a:pPr marL="342900" indent="-342900">
              <a:buFont typeface="Arial" panose="020B0604020202020204" pitchFamily="34" charset="0"/>
              <a:buChar char="•"/>
            </a:pPr>
            <a:r>
              <a:rPr lang="en-GB" sz="2400" dirty="0"/>
              <a:t>Autumn: Week beginning 25</a:t>
            </a:r>
            <a:r>
              <a:rPr lang="en-GB" sz="2400" baseline="30000" dirty="0"/>
              <a:t>th</a:t>
            </a:r>
            <a:r>
              <a:rPr lang="en-GB" sz="2400" dirty="0"/>
              <a:t> November children sit NFER papers in Reading and </a:t>
            </a:r>
            <a:r>
              <a:rPr lang="en-GB" sz="2400" dirty="0" err="1"/>
              <a:t>SPaG</a:t>
            </a:r>
            <a:r>
              <a:rPr lang="en-GB" sz="2400" dirty="0"/>
              <a:t>, White Rose Maths and we assess a piece of writing</a:t>
            </a:r>
          </a:p>
          <a:p>
            <a:pPr marL="342900" indent="-342900">
              <a:buFont typeface="Arial" panose="020B0604020202020204" pitchFamily="34" charset="0"/>
              <a:buChar char="•"/>
            </a:pPr>
            <a:r>
              <a:rPr lang="en-GB" sz="2400" dirty="0"/>
              <a:t>Spring: Week beginning 10</a:t>
            </a:r>
            <a:r>
              <a:rPr lang="en-GB" sz="2400" baseline="30000" dirty="0"/>
              <a:t>th</a:t>
            </a:r>
            <a:r>
              <a:rPr lang="en-GB" sz="2400" dirty="0"/>
              <a:t> March children sit NFER papers in Reading and </a:t>
            </a:r>
            <a:r>
              <a:rPr lang="en-GB" sz="2400" dirty="0" err="1"/>
              <a:t>SPaG</a:t>
            </a:r>
            <a:r>
              <a:rPr lang="en-GB" sz="2400" dirty="0"/>
              <a:t>, White Rose Maths and we assess a piece of writing</a:t>
            </a:r>
          </a:p>
          <a:p>
            <a:pPr marL="342900" indent="-342900">
              <a:buFont typeface="Arial" panose="020B0604020202020204" pitchFamily="34" charset="0"/>
              <a:buChar char="•"/>
            </a:pPr>
            <a:r>
              <a:rPr lang="en-GB" sz="2400" dirty="0"/>
              <a:t>Summer: Week beginning 23</a:t>
            </a:r>
            <a:r>
              <a:rPr lang="en-GB" sz="2400" baseline="30000" dirty="0"/>
              <a:t>rd</a:t>
            </a:r>
            <a:r>
              <a:rPr lang="en-GB" sz="2400" dirty="0"/>
              <a:t> June children sit NFER papers in Reading and </a:t>
            </a:r>
            <a:r>
              <a:rPr lang="en-GB" sz="2400" dirty="0" err="1"/>
              <a:t>SPaG</a:t>
            </a:r>
            <a:r>
              <a:rPr lang="en-GB" sz="2400" dirty="0"/>
              <a:t>, White Rose Maths and we assess a piece of writing</a:t>
            </a:r>
          </a:p>
        </p:txBody>
      </p:sp>
    </p:spTree>
    <p:extLst>
      <p:ext uri="{BB962C8B-B14F-4D97-AF65-F5344CB8AC3E}">
        <p14:creationId xmlns:p14="http://schemas.microsoft.com/office/powerpoint/2010/main" val="16867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7805C41-7708-43BA-A222-06D6B80D907C}"/>
              </a:ext>
            </a:extLst>
          </p:cNvPr>
          <p:cNvSpPr txBox="1"/>
          <p:nvPr/>
        </p:nvSpPr>
        <p:spPr>
          <a:xfrm>
            <a:off x="694660" y="1281067"/>
            <a:ext cx="10802679" cy="5324535"/>
          </a:xfrm>
          <a:prstGeom prst="rect">
            <a:avLst/>
          </a:prstGeom>
          <a:noFill/>
        </p:spPr>
        <p:txBody>
          <a:bodyPr wrap="square" rtlCol="0">
            <a:spAutoFit/>
          </a:bodyPr>
          <a:lstStyle/>
          <a:p>
            <a:r>
              <a:rPr lang="en-GB" sz="2000" dirty="0"/>
              <a:t>Attainment: is the mark/level the child has achieved in the assessment.</a:t>
            </a:r>
          </a:p>
          <a:p>
            <a:endParaRPr lang="en-GB" sz="2000" dirty="0"/>
          </a:p>
          <a:p>
            <a:r>
              <a:rPr lang="en-GB" sz="2000" dirty="0"/>
              <a:t>At Stillness we use the following levels:</a:t>
            </a:r>
          </a:p>
          <a:p>
            <a:pPr marL="342900" indent="-342900">
              <a:buFont typeface="Arial" panose="020B0604020202020204" pitchFamily="34" charset="0"/>
              <a:buChar char="•"/>
            </a:pPr>
            <a:r>
              <a:rPr lang="en-GB" sz="2000" dirty="0"/>
              <a:t>WTS – Working towards age-related expectations</a:t>
            </a:r>
          </a:p>
          <a:p>
            <a:pPr marL="342900" indent="-342900">
              <a:buFont typeface="Arial" panose="020B0604020202020204" pitchFamily="34" charset="0"/>
              <a:buChar char="•"/>
            </a:pPr>
            <a:r>
              <a:rPr lang="en-GB" sz="2000" dirty="0"/>
              <a:t>EXP – Working at age-related expectations</a:t>
            </a:r>
          </a:p>
          <a:p>
            <a:pPr marL="342900" indent="-342900">
              <a:buFont typeface="Arial" panose="020B0604020202020204" pitchFamily="34" charset="0"/>
              <a:buChar char="•"/>
            </a:pPr>
            <a:endParaRPr lang="en-GB" sz="2000" dirty="0"/>
          </a:p>
          <a:p>
            <a:r>
              <a:rPr lang="en-GB" sz="2000" dirty="0"/>
              <a:t>We do not use GD – Greater Depth in Years 3-5 as there is no official GD in those year groups. The only year groups where there is a definition of working at greater depth is in Year 2 and Year 6 where there are statutory assessments.</a:t>
            </a:r>
          </a:p>
          <a:p>
            <a:endParaRPr lang="en-GB" sz="2000" dirty="0"/>
          </a:p>
          <a:p>
            <a:r>
              <a:rPr lang="en-GB" sz="2000" dirty="0"/>
              <a:t>Progress: is the progress made from the child’s individual starting point. There will be no progress measure on the Autumn reports as progress is measured from Autumn to the following term.</a:t>
            </a:r>
          </a:p>
          <a:p>
            <a:r>
              <a:rPr lang="en-GB" sz="2000" dirty="0"/>
              <a:t>0 denotes Expected progress</a:t>
            </a:r>
          </a:p>
          <a:p>
            <a:r>
              <a:rPr lang="en-GB" sz="2000" dirty="0"/>
              <a:t>+ a positive number denotes accelerated progress</a:t>
            </a:r>
          </a:p>
          <a:p>
            <a:pPr marL="342900" indent="-342900">
              <a:buFontTx/>
              <a:buChar char="-"/>
            </a:pPr>
            <a:r>
              <a:rPr lang="en-GB" sz="2000" dirty="0"/>
              <a:t>a negative number denotes some progress</a:t>
            </a:r>
          </a:p>
          <a:p>
            <a:pPr marL="342900" indent="-342900">
              <a:buFontTx/>
              <a:buChar char="-"/>
            </a:pPr>
            <a:endParaRPr lang="en-GB" sz="2000" dirty="0"/>
          </a:p>
          <a:p>
            <a:r>
              <a:rPr lang="en-GB" sz="2000" dirty="0"/>
              <a:t>Your child’s attainment and progress will be discussed with you at Parents Evening.</a:t>
            </a:r>
          </a:p>
        </p:txBody>
      </p:sp>
    </p:spTree>
    <p:extLst>
      <p:ext uri="{BB962C8B-B14F-4D97-AF65-F5344CB8AC3E}">
        <p14:creationId xmlns:p14="http://schemas.microsoft.com/office/powerpoint/2010/main" val="207969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464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Pupil Premium Funding</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D048674-5BB9-4C23-97E2-FEEA6A5B805F}"/>
              </a:ext>
            </a:extLst>
          </p:cNvPr>
          <p:cNvSpPr txBox="1"/>
          <p:nvPr/>
        </p:nvSpPr>
        <p:spPr>
          <a:xfrm>
            <a:off x="855377" y="1020726"/>
            <a:ext cx="10930270" cy="6186309"/>
          </a:xfrm>
          <a:prstGeom prst="rect">
            <a:avLst/>
          </a:prstGeom>
          <a:noFill/>
        </p:spPr>
        <p:txBody>
          <a:bodyPr wrap="square" rtlCol="0">
            <a:spAutoFit/>
          </a:bodyPr>
          <a:lstStyle/>
          <a:p>
            <a:r>
              <a:rPr lang="en-GB" sz="2000" dirty="0"/>
              <a:t>The Pupil Premium Grant (PPG) is an allocation of additional funding from central government provided to schools to support specific groups of children who are vulnerable to possible under achievement. </a:t>
            </a:r>
            <a:r>
              <a:rPr lang="en-GB" sz="2000"/>
              <a:t>Those who </a:t>
            </a:r>
            <a:r>
              <a:rPr lang="en-GB" sz="2000" dirty="0"/>
              <a:t>are eligible for the grant include pupils who are entitled to free school meals (FSM), those looked after by the local authority (LAC), from households with no recourse to public funds (NRPF) and the children of armed service personnel.</a:t>
            </a:r>
          </a:p>
          <a:p>
            <a:endParaRPr lang="en-GB" sz="2000" dirty="0"/>
          </a:p>
          <a:p>
            <a:r>
              <a:rPr lang="en-GB" sz="2000" dirty="0"/>
              <a:t>You are entitled to FSM if the following applies to you:</a:t>
            </a:r>
          </a:p>
          <a:p>
            <a:pPr marL="285750" indent="-285750">
              <a:buFont typeface="Arial" panose="020B0604020202020204" pitchFamily="34" charset="0"/>
              <a:buChar char="•"/>
            </a:pPr>
            <a:r>
              <a:rPr lang="en-GB" dirty="0"/>
              <a:t>your combined annual household income is below £16,190 (as assessed by HMRC) and you get one of the following benefits:</a:t>
            </a:r>
          </a:p>
          <a:p>
            <a:pPr marL="285750" indent="-285750">
              <a:buFont typeface="Arial" panose="020B0604020202020204" pitchFamily="34" charset="0"/>
              <a:buChar char="•"/>
            </a:pPr>
            <a:r>
              <a:rPr lang="en-GB" dirty="0"/>
              <a:t>income-based: income support or jobseeker’s allowance (not eligible if on contribution based jobseeker’s allowance)</a:t>
            </a:r>
          </a:p>
          <a:p>
            <a:pPr marL="285750" indent="-285750">
              <a:buFont typeface="Arial" panose="020B0604020202020204" pitchFamily="34" charset="0"/>
              <a:buChar char="•"/>
            </a:pPr>
            <a:r>
              <a:rPr lang="en-GB" dirty="0"/>
              <a:t>income-related: employment support allowance (not eligible if on contribution based employment support allowance)</a:t>
            </a:r>
          </a:p>
          <a:p>
            <a:pPr marL="285750" indent="-285750">
              <a:buFont typeface="Arial" panose="020B0604020202020204" pitchFamily="34" charset="0"/>
              <a:buChar char="•"/>
            </a:pPr>
            <a:r>
              <a:rPr lang="en-GB" dirty="0"/>
              <a:t>universal credit</a:t>
            </a:r>
          </a:p>
          <a:p>
            <a:pPr marL="285750" indent="-285750">
              <a:buFont typeface="Arial" panose="020B0604020202020204" pitchFamily="34" charset="0"/>
              <a:buChar char="•"/>
            </a:pPr>
            <a:r>
              <a:rPr lang="en-GB" dirty="0"/>
              <a:t>income support</a:t>
            </a:r>
          </a:p>
          <a:p>
            <a:pPr marL="285750" indent="-285750">
              <a:buFont typeface="Arial" panose="020B0604020202020204" pitchFamily="34" charset="0"/>
              <a:buChar char="•"/>
            </a:pPr>
            <a:r>
              <a:rPr lang="en-GB" dirty="0"/>
              <a:t>the guaranteed element of state pension credit</a:t>
            </a:r>
          </a:p>
          <a:p>
            <a:pPr marL="285750" indent="-285750">
              <a:buFont typeface="Arial" panose="020B0604020202020204" pitchFamily="34" charset="0"/>
              <a:buChar char="•"/>
            </a:pPr>
            <a:r>
              <a:rPr lang="en-GB" dirty="0"/>
              <a:t>support under Part VI of the Immigration and Asylum Act 1999</a:t>
            </a:r>
          </a:p>
          <a:p>
            <a:pPr marL="285750" indent="-285750">
              <a:buFont typeface="Arial" panose="020B0604020202020204" pitchFamily="34" charset="0"/>
              <a:buChar char="•"/>
            </a:pPr>
            <a:r>
              <a:rPr lang="en-GB" dirty="0"/>
              <a:t>child tax credit only. </a:t>
            </a:r>
          </a:p>
          <a:p>
            <a:pPr marL="285750" indent="-285750">
              <a:buFont typeface="Arial" panose="020B0604020202020204" pitchFamily="34" charset="0"/>
              <a:buChar char="•"/>
            </a:pPr>
            <a:r>
              <a:rPr lang="en-GB" dirty="0"/>
              <a:t>No recourse to public funds (NRPF) parents</a:t>
            </a:r>
          </a:p>
          <a:p>
            <a:endParaRPr lang="en-GB" sz="2000" dirty="0"/>
          </a:p>
          <a:p>
            <a:endParaRPr lang="en-GB" sz="2000" dirty="0"/>
          </a:p>
        </p:txBody>
      </p:sp>
    </p:spTree>
    <p:extLst>
      <p:ext uri="{BB962C8B-B14F-4D97-AF65-F5344CB8AC3E}">
        <p14:creationId xmlns:p14="http://schemas.microsoft.com/office/powerpoint/2010/main" val="30706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524000" y="4071438"/>
            <a:ext cx="9144000" cy="2387600"/>
          </a:xfrm>
        </p:spPr>
        <p:txBody>
          <a:bodyPr>
            <a:noAutofit/>
          </a:bodyPr>
          <a:lstStyle/>
          <a:p>
            <a:pPr>
              <a:defRPr/>
            </a:pPr>
            <a:br>
              <a:rPr lang="en-GB" sz="2000" dirty="0">
                <a:latin typeface="Comic Sans MS" panose="030F0702030302020204" pitchFamily="66" charset="0"/>
              </a:rPr>
            </a:br>
            <a:r>
              <a:rPr lang="en-GB" sz="2800" dirty="0">
                <a:latin typeface="Comic Sans MS" panose="030F0702030302020204" pitchFamily="66" charset="0"/>
              </a:rPr>
              <a:t>REMINDERS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School starts at 8:45 and finishes at 3.30pm. </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 are a uniform school! PE will be on Monday and Friday, please come in wearing your school PE kit (Stillness tracksuit/plain navy blue tracksuit/plain white t-shirt, navy or black shorts and plain black trainers)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US" sz="2000" dirty="0">
                <a:latin typeface="Comic Sans MS" panose="030F0702030302020204" pitchFamily="66" charset="0"/>
              </a:rPr>
              <a:t>Please check the school’s website for the weekly round up, letters and information about the curriculum.</a:t>
            </a:r>
            <a:br>
              <a:rPr lang="en-US"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6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828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470019" y="1041400"/>
            <a:ext cx="9144000" cy="2387600"/>
          </a:xfrm>
        </p:spPr>
        <p:txBody>
          <a:bodyPr>
            <a:noAutofit/>
          </a:bodyPr>
          <a:lstStyle/>
          <a:p>
            <a:pPr>
              <a:defRPr/>
            </a:pPr>
            <a:r>
              <a:rPr lang="en-GB" sz="3200" b="1" u="sng" dirty="0">
                <a:latin typeface="Comic Sans MS" panose="030F0702030302020204" pitchFamily="66" charset="0"/>
              </a:rPr>
              <a:t>Reading</a:t>
            </a:r>
            <a:br>
              <a:rPr lang="en-GB" sz="3200" dirty="0">
                <a:latin typeface="Comic Sans MS" panose="030F0702030302020204" pitchFamily="66" charset="0"/>
              </a:rPr>
            </a:br>
            <a:br>
              <a:rPr lang="en-GB" sz="32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2E7F84-4FC2-4788-8B51-522B98415BD9}"/>
              </a:ext>
            </a:extLst>
          </p:cNvPr>
          <p:cNvSpPr txBox="1"/>
          <p:nvPr/>
        </p:nvSpPr>
        <p:spPr>
          <a:xfrm>
            <a:off x="1231200" y="1610686"/>
            <a:ext cx="10337218" cy="2554545"/>
          </a:xfrm>
          <a:prstGeom prst="rect">
            <a:avLst/>
          </a:prstGeom>
          <a:noFill/>
        </p:spPr>
        <p:txBody>
          <a:bodyPr wrap="square" rtlCol="0">
            <a:spAutoFit/>
          </a:bodyPr>
          <a:lstStyle/>
          <a:p>
            <a:r>
              <a:rPr lang="en-US" sz="2000" dirty="0">
                <a:latin typeface="Comic Sans MS" panose="030F0702030302020204" pitchFamily="66" charset="0"/>
              </a:rPr>
              <a:t>Children have been issued with a Reading Scheme reading book. This should come in to school every day and in to the classroom. Please read this with them at home and write a comment in the Reading Record.</a:t>
            </a:r>
          </a:p>
          <a:p>
            <a:endParaRPr lang="en-US" sz="2000" dirty="0">
              <a:latin typeface="Comic Sans MS" panose="030F0702030302020204" pitchFamily="66" charset="0"/>
            </a:endParaRPr>
          </a:p>
          <a:p>
            <a:endParaRPr lang="en-US" sz="2000" dirty="0">
              <a:latin typeface="Comic Sans MS" panose="030F0702030302020204" pitchFamily="66" charset="0"/>
            </a:endParaRPr>
          </a:p>
          <a:p>
            <a:r>
              <a:rPr lang="en-US" sz="2000" dirty="0">
                <a:latin typeface="Comic Sans MS" panose="030F0702030302020204" pitchFamily="66" charset="0"/>
              </a:rPr>
              <a:t>Children have borrowed a reading for pleasure book from the library which can be read to them or with them. Year 3 go to the library on a Monday or Tuesday and will have the chance to change their books.</a:t>
            </a:r>
            <a:endParaRPr lang="en-GB" sz="2000" dirty="0">
              <a:latin typeface="Comic Sans MS" panose="030F0702030302020204" pitchFamily="66" charset="0"/>
            </a:endParaRPr>
          </a:p>
        </p:txBody>
      </p:sp>
    </p:spTree>
    <p:extLst>
      <p:ext uri="{BB962C8B-B14F-4D97-AF65-F5344CB8AC3E}">
        <p14:creationId xmlns:p14="http://schemas.microsoft.com/office/powerpoint/2010/main" val="284122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9410D5-7DA3-71ED-8AFF-30BB9F2223D1}"/>
              </a:ext>
            </a:extLst>
          </p:cNvPr>
          <p:cNvPicPr>
            <a:picLocks noChangeAspect="1"/>
          </p:cNvPicPr>
          <p:nvPr/>
        </p:nvPicPr>
        <p:blipFill>
          <a:blip r:embed="rId2"/>
          <a:stretch>
            <a:fillRect/>
          </a:stretch>
        </p:blipFill>
        <p:spPr>
          <a:xfrm>
            <a:off x="4328310" y="1651247"/>
            <a:ext cx="7677261" cy="4222191"/>
          </a:xfrm>
          <a:prstGeom prst="rect">
            <a:avLst/>
          </a:prstGeom>
        </p:spPr>
      </p:pic>
      <p:pic>
        <p:nvPicPr>
          <p:cNvPr id="7" name="Picture 6" descr="A white board with writing on it&#10;&#10;AI-generated content may be incorrect.">
            <a:extLst>
              <a:ext uri="{FF2B5EF4-FFF2-40B4-BE49-F238E27FC236}">
                <a16:creationId xmlns:a16="http://schemas.microsoft.com/office/drawing/2014/main" id="{30C07007-35A2-1D30-6CFD-FF2D06CBF464}"/>
              </a:ext>
            </a:extLst>
          </p:cNvPr>
          <p:cNvPicPr>
            <a:picLocks noChangeAspect="1"/>
          </p:cNvPicPr>
          <p:nvPr/>
        </p:nvPicPr>
        <p:blipFill>
          <a:blip r:embed="rId3">
            <a:extLst>
              <a:ext uri="{28A0092B-C50C-407E-A947-70E740481C1C}">
                <a14:useLocalDpi xmlns:a14="http://schemas.microsoft.com/office/drawing/2010/main" val="0"/>
              </a:ext>
            </a:extLst>
          </a:blip>
          <a:srcRect l="9187" t="14902" r="18434" b="14867"/>
          <a:stretch/>
        </p:blipFill>
        <p:spPr>
          <a:xfrm>
            <a:off x="186429" y="1012054"/>
            <a:ext cx="4021075" cy="5202314"/>
          </a:xfrm>
          <a:prstGeom prst="rect">
            <a:avLst/>
          </a:prstGeom>
        </p:spPr>
      </p:pic>
      <p:sp>
        <p:nvSpPr>
          <p:cNvPr id="9" name="TextBox 8">
            <a:extLst>
              <a:ext uri="{FF2B5EF4-FFF2-40B4-BE49-F238E27FC236}">
                <a16:creationId xmlns:a16="http://schemas.microsoft.com/office/drawing/2014/main" id="{3FC106D1-B94C-C53C-FCF7-AF96D7DF5E2D}"/>
              </a:ext>
            </a:extLst>
          </p:cNvPr>
          <p:cNvSpPr txBox="1"/>
          <p:nvPr/>
        </p:nvSpPr>
        <p:spPr>
          <a:xfrm>
            <a:off x="4207504" y="274300"/>
            <a:ext cx="6094520" cy="369332"/>
          </a:xfrm>
          <a:prstGeom prst="rect">
            <a:avLst/>
          </a:prstGeom>
          <a:noFill/>
        </p:spPr>
        <p:txBody>
          <a:bodyPr wrap="square">
            <a:spAutoFit/>
          </a:bodyPr>
          <a:lstStyle/>
          <a:p>
            <a:r>
              <a:rPr lang="en-GB" sz="1800" b="1" u="sng" dirty="0">
                <a:latin typeface="Comic Sans MS" panose="030F0702030302020204" pitchFamily="66" charset="0"/>
              </a:rPr>
              <a:t>Spellings – Spelling Shed</a:t>
            </a:r>
            <a:endParaRPr lang="en-GB" dirty="0"/>
          </a:p>
        </p:txBody>
      </p:sp>
    </p:spTree>
    <p:extLst>
      <p:ext uri="{BB962C8B-B14F-4D97-AF65-F5344CB8AC3E}">
        <p14:creationId xmlns:p14="http://schemas.microsoft.com/office/powerpoint/2010/main" val="312257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1B2031-7CD7-419C-910A-805CC036024B}"/>
              </a:ext>
            </a:extLst>
          </p:cNvPr>
          <p:cNvPicPr>
            <a:picLocks noChangeAspect="1"/>
          </p:cNvPicPr>
          <p:nvPr/>
        </p:nvPicPr>
        <p:blipFill>
          <a:blip r:embed="rId2"/>
          <a:stretch>
            <a:fillRect/>
          </a:stretch>
        </p:blipFill>
        <p:spPr>
          <a:xfrm>
            <a:off x="2655283" y="1425615"/>
            <a:ext cx="9315450" cy="5437871"/>
          </a:xfrm>
          <a:prstGeom prst="rect">
            <a:avLst/>
          </a:prstGeom>
        </p:spPr>
      </p:pic>
      <p:cxnSp>
        <p:nvCxnSpPr>
          <p:cNvPr id="5" name="Straight Arrow Connector 4">
            <a:extLst>
              <a:ext uri="{FF2B5EF4-FFF2-40B4-BE49-F238E27FC236}">
                <a16:creationId xmlns:a16="http://schemas.microsoft.com/office/drawing/2014/main" id="{CBE5AAC7-D793-0AB5-3585-A1127BB88741}"/>
              </a:ext>
            </a:extLst>
          </p:cNvPr>
          <p:cNvCxnSpPr>
            <a:cxnSpLocks/>
          </p:cNvCxnSpPr>
          <p:nvPr/>
        </p:nvCxnSpPr>
        <p:spPr>
          <a:xfrm flipV="1">
            <a:off x="1484851" y="1610281"/>
            <a:ext cx="1543575" cy="42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18CA8F-8C04-E492-C9B3-13D39B867570}"/>
              </a:ext>
            </a:extLst>
          </p:cNvPr>
          <p:cNvSpPr txBox="1"/>
          <p:nvPr/>
        </p:nvSpPr>
        <p:spPr>
          <a:xfrm>
            <a:off x="544749" y="1461859"/>
            <a:ext cx="1757778" cy="381740"/>
          </a:xfrm>
          <a:prstGeom prst="rect">
            <a:avLst/>
          </a:prstGeom>
          <a:noFill/>
        </p:spPr>
        <p:txBody>
          <a:bodyPr wrap="square" rtlCol="0">
            <a:spAutoFit/>
          </a:bodyPr>
          <a:lstStyle/>
          <a:p>
            <a:r>
              <a:rPr lang="en-GB" dirty="0"/>
              <a:t>Week 1</a:t>
            </a:r>
          </a:p>
        </p:txBody>
      </p:sp>
      <p:sp>
        <p:nvSpPr>
          <p:cNvPr id="8" name="TextBox 7">
            <a:extLst>
              <a:ext uri="{FF2B5EF4-FFF2-40B4-BE49-F238E27FC236}">
                <a16:creationId xmlns:a16="http://schemas.microsoft.com/office/drawing/2014/main" id="{0572D329-76C5-45DC-8BA1-B5C57BBCFA8C}"/>
              </a:ext>
            </a:extLst>
          </p:cNvPr>
          <p:cNvSpPr txBox="1"/>
          <p:nvPr/>
        </p:nvSpPr>
        <p:spPr>
          <a:xfrm>
            <a:off x="162544" y="406871"/>
            <a:ext cx="7643180" cy="923330"/>
          </a:xfrm>
          <a:prstGeom prst="rect">
            <a:avLst/>
          </a:prstGeom>
          <a:noFill/>
        </p:spPr>
        <p:txBody>
          <a:bodyPr wrap="square" rtlCol="0">
            <a:spAutoFit/>
          </a:bodyPr>
          <a:lstStyle/>
          <a:p>
            <a:r>
              <a:rPr lang="en-GB" dirty="0"/>
              <a:t>The children will be given 10 spellings each week to learn in school and at home</a:t>
            </a:r>
          </a:p>
          <a:p>
            <a:r>
              <a:rPr lang="en-GB" dirty="0"/>
              <a:t>Most set of spellings will follow a phonic or grammar rule</a:t>
            </a:r>
          </a:p>
          <a:p>
            <a:r>
              <a:rPr lang="en-GB" dirty="0"/>
              <a:t>Every Friday the children will complete a spelling test in their English book</a:t>
            </a:r>
          </a:p>
        </p:txBody>
      </p:sp>
      <p:sp>
        <p:nvSpPr>
          <p:cNvPr id="9" name="Rectangle 8">
            <a:extLst>
              <a:ext uri="{FF2B5EF4-FFF2-40B4-BE49-F238E27FC236}">
                <a16:creationId xmlns:a16="http://schemas.microsoft.com/office/drawing/2014/main" id="{9276F925-2184-445C-9374-69B74425CABE}"/>
              </a:ext>
            </a:extLst>
          </p:cNvPr>
          <p:cNvSpPr/>
          <p:nvPr/>
        </p:nvSpPr>
        <p:spPr>
          <a:xfrm>
            <a:off x="162544" y="126791"/>
            <a:ext cx="1141659" cy="369332"/>
          </a:xfrm>
          <a:prstGeom prst="rect">
            <a:avLst/>
          </a:prstGeom>
        </p:spPr>
        <p:txBody>
          <a:bodyPr wrap="none">
            <a:spAutoFit/>
          </a:bodyPr>
          <a:lstStyle/>
          <a:p>
            <a:r>
              <a:rPr lang="en-GB" b="1" u="sng" dirty="0">
                <a:latin typeface="Comic Sans MS" panose="030F0702030302020204" pitchFamily="66" charset="0"/>
              </a:rPr>
              <a:t>Spellings</a:t>
            </a:r>
            <a:endParaRPr lang="en-GB" dirty="0"/>
          </a:p>
        </p:txBody>
      </p:sp>
      <p:sp>
        <p:nvSpPr>
          <p:cNvPr id="10" name="TextBox 9">
            <a:extLst>
              <a:ext uri="{FF2B5EF4-FFF2-40B4-BE49-F238E27FC236}">
                <a16:creationId xmlns:a16="http://schemas.microsoft.com/office/drawing/2014/main" id="{5C1AEA53-CA20-4F43-9E86-D6774116AC4C}"/>
              </a:ext>
            </a:extLst>
          </p:cNvPr>
          <p:cNvSpPr txBox="1"/>
          <p:nvPr/>
        </p:nvSpPr>
        <p:spPr>
          <a:xfrm>
            <a:off x="154155" y="5205271"/>
            <a:ext cx="2020548" cy="1477328"/>
          </a:xfrm>
          <a:prstGeom prst="rect">
            <a:avLst/>
          </a:prstGeom>
          <a:noFill/>
        </p:spPr>
        <p:txBody>
          <a:bodyPr wrap="square" rtlCol="0">
            <a:spAutoFit/>
          </a:bodyPr>
          <a:lstStyle/>
          <a:p>
            <a:r>
              <a:rPr lang="en-GB" dirty="0"/>
              <a:t>The spelling document can be found on the school website in the English section. </a:t>
            </a:r>
          </a:p>
        </p:txBody>
      </p:sp>
    </p:spTree>
    <p:extLst>
      <p:ext uri="{BB962C8B-B14F-4D97-AF65-F5344CB8AC3E}">
        <p14:creationId xmlns:p14="http://schemas.microsoft.com/office/powerpoint/2010/main" val="364058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endParaRPr lang="en-GB" sz="28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231200" y="194537"/>
            <a:ext cx="9917019" cy="6134141"/>
          </a:xfrm>
          <a:prstGeom prst="rect">
            <a:avLst/>
          </a:prstGeom>
        </p:spPr>
      </p:pic>
    </p:spTree>
    <p:extLst>
      <p:ext uri="{BB962C8B-B14F-4D97-AF65-F5344CB8AC3E}">
        <p14:creationId xmlns:p14="http://schemas.microsoft.com/office/powerpoint/2010/main" val="347583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953351" y="3989554"/>
            <a:ext cx="9144000" cy="3066854"/>
          </a:xfrm>
        </p:spPr>
        <p:txBody>
          <a:bodyPr>
            <a:noAutofit/>
          </a:bodyPr>
          <a:lstStyle/>
          <a:p>
            <a:pPr algn="l">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			</a:t>
            </a:r>
            <a:r>
              <a:rPr lang="en-GB" sz="2800" b="1" i="1" u="sng" dirty="0">
                <a:latin typeface="Comic Sans MS" panose="030F0702030302020204" pitchFamily="66" charset="0"/>
              </a:rPr>
              <a:t>SUPPORT</a:t>
            </a:r>
            <a:r>
              <a:rPr lang="en-GB" sz="2800" b="1" u="sng" dirty="0">
                <a:latin typeface="Comic Sans MS" panose="030F0702030302020204" pitchFamily="66" charset="0"/>
              </a:rPr>
              <a:t> AT HOME (homework)</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Daily reading and more reading!</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Spelling practice – shared on Monday with a test on a Friday</a:t>
            </a:r>
            <a:br>
              <a:rPr lang="en-GB" sz="2000" dirty="0">
                <a:latin typeface="Comic Sans MS" panose="030F0702030302020204" pitchFamily="66" charset="0"/>
              </a:rPr>
            </a:br>
            <a:r>
              <a:rPr lang="en-GB" sz="2000" dirty="0">
                <a:latin typeface="Comic Sans MS" panose="030F0702030302020204" pitchFamily="66" charset="0"/>
              </a:rPr>
              <a:t>(10 spellings a week)</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TT Rockstars (children have been given log ins)</a:t>
            </a:r>
            <a:br>
              <a:rPr lang="en-GB" sz="2000" dirty="0">
                <a:latin typeface="Comic Sans MS" panose="030F0702030302020204" pitchFamily="66" charset="0"/>
              </a:rPr>
            </a:br>
            <a:r>
              <a:rPr lang="en-GB" sz="2000" dirty="0">
                <a:latin typeface="Comic Sans MS" panose="030F0702030302020204" pitchFamily="66" charset="0"/>
              </a:rPr>
              <a:t>Times Table practice – you can practice on the way to school, before bed, at breakfast etc.</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Duolingo</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Look through the Knowledge Organisers – located on the school’s website</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Enjoy the experiences our community has to offer and talk about them!</a:t>
            </a:r>
            <a:br>
              <a:rPr lang="en-GB" sz="2000" dirty="0">
                <a:latin typeface="Comic Sans MS" panose="030F0702030302020204" pitchFamily="66" charset="0"/>
              </a:rPr>
            </a:br>
            <a:br>
              <a:rPr lang="en-GB" sz="2000" dirty="0">
                <a:latin typeface="Comic Sans MS" panose="030F0702030302020204" pitchFamily="66" charset="0"/>
              </a:rPr>
            </a:br>
            <a:r>
              <a:rPr lang="en-US" sz="2000" dirty="0">
                <a:latin typeface="Comic Sans MS" panose="030F0702030302020204" pitchFamily="66" charset="0"/>
              </a:rPr>
              <a:t>Please check the Year 3 curriculum letter for the Termly project.</a:t>
            </a:r>
            <a:br>
              <a:rPr lang="en-US" sz="2000" dirty="0">
                <a:latin typeface="Comic Sans MS" panose="030F0702030302020204" pitchFamily="66" charset="0"/>
              </a:rPr>
            </a:br>
            <a:br>
              <a:rPr lang="en-US" sz="2000" dirty="0">
                <a:latin typeface="Comic Sans MS" panose="030F0702030302020204" pitchFamily="66" charset="0"/>
              </a:rPr>
            </a:br>
            <a:r>
              <a:rPr lang="en-US" sz="2000" dirty="0">
                <a:latin typeface="Comic Sans MS" panose="030F0702030302020204" pitchFamily="66" charset="0"/>
              </a:rPr>
              <a:t>Need help resources can be found on Google Classroom.</a:t>
            </a: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12" y="336088"/>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6" descr="See the source image">
            <a:extLst>
              <a:ext uri="{FF2B5EF4-FFF2-40B4-BE49-F238E27FC236}">
                <a16:creationId xmlns:a16="http://schemas.microsoft.com/office/drawing/2014/main" id="{6286DB7A-4801-4C88-A5BC-8B397B8B68A3}"/>
              </a:ext>
            </a:extLst>
          </p:cNvPr>
          <p:cNvPicPr>
            <a:picLocks noChangeAspect="1" noChangeArrowheads="1"/>
          </p:cNvPicPr>
          <p:nvPr/>
        </p:nvPicPr>
        <p:blipFill rotWithShape="1">
          <a:blip r:embed="rId3"/>
          <a:srcRect l="8912" t="10605" r="17498" b="10598"/>
          <a:stretch/>
        </p:blipFill>
        <p:spPr bwMode="auto">
          <a:xfrm>
            <a:off x="9648778" y="403246"/>
            <a:ext cx="2022961" cy="270765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76262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524000" y="5072103"/>
            <a:ext cx="9144000" cy="2387600"/>
          </a:xfrm>
        </p:spPr>
        <p:txBody>
          <a:bodyPr>
            <a:noAutofit/>
          </a:bodyPr>
          <a:lstStyle/>
          <a:p>
            <a:pPr>
              <a:defRPr/>
            </a:pPr>
            <a:r>
              <a:rPr lang="en-GB" sz="3200" b="1" u="sng" dirty="0">
                <a:latin typeface="Comic Sans MS" panose="030F0702030302020204" pitchFamily="66" charset="0"/>
              </a:rPr>
              <a:t>Roles and Responsibilities</a:t>
            </a:r>
            <a:br>
              <a:rPr lang="en-GB" sz="3200"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Eco-warriors</a:t>
            </a:r>
            <a:br>
              <a:rPr lang="en-GB" sz="3200" dirty="0">
                <a:latin typeface="Comic Sans MS" panose="030F0702030302020204" pitchFamily="66" charset="0"/>
              </a:rPr>
            </a:br>
            <a:r>
              <a:rPr lang="en-GB" sz="3200" dirty="0">
                <a:latin typeface="Comic Sans MS" panose="030F0702030302020204" pitchFamily="66" charset="0"/>
              </a:rPr>
              <a:t>First aiders</a:t>
            </a:r>
            <a:br>
              <a:rPr lang="en-GB" sz="3200" dirty="0">
                <a:latin typeface="Comic Sans MS" panose="030F0702030302020204" pitchFamily="66" charset="0"/>
              </a:rPr>
            </a:br>
            <a:r>
              <a:rPr lang="en-GB" sz="3200" dirty="0">
                <a:latin typeface="Comic Sans MS" panose="030F0702030302020204" pitchFamily="66" charset="0"/>
              </a:rPr>
              <a:t>Well-being champions</a:t>
            </a:r>
            <a:br>
              <a:rPr lang="en-GB" sz="3200" dirty="0">
                <a:latin typeface="Comic Sans MS" panose="030F0702030302020204" pitchFamily="66" charset="0"/>
              </a:rPr>
            </a:br>
            <a:r>
              <a:rPr lang="en-GB" sz="3200" dirty="0">
                <a:latin typeface="Comic Sans MS" panose="030F0702030302020204" pitchFamily="66" charset="0"/>
              </a:rPr>
              <a:t>Librarians</a:t>
            </a:r>
            <a:br>
              <a:rPr lang="en-GB" sz="3200" dirty="0">
                <a:latin typeface="Comic Sans MS" panose="030F0702030302020204" pitchFamily="66" charset="0"/>
              </a:rPr>
            </a:br>
            <a:r>
              <a:rPr lang="en-GB" sz="3200" dirty="0">
                <a:latin typeface="Comic Sans MS" panose="030F0702030302020204" pitchFamily="66" charset="0"/>
              </a:rPr>
              <a:t>PE Monitor</a:t>
            </a:r>
            <a:br>
              <a:rPr lang="en-GB" sz="3200" dirty="0">
                <a:latin typeface="Comic Sans MS" panose="030F0702030302020204" pitchFamily="66" charset="0"/>
              </a:rPr>
            </a:br>
            <a:r>
              <a:rPr lang="en-GB" sz="3200" dirty="0">
                <a:latin typeface="Comic Sans MS" panose="030F0702030302020204" pitchFamily="66" charset="0"/>
              </a:rPr>
              <a:t>Digital Leader</a:t>
            </a:r>
            <a:br>
              <a:rPr lang="en-GB" sz="3200" dirty="0">
                <a:latin typeface="Comic Sans MS" panose="030F0702030302020204" pitchFamily="66" charset="0"/>
              </a:rPr>
            </a:br>
            <a:r>
              <a:rPr lang="en-GB" sz="3200" dirty="0">
                <a:latin typeface="Comic Sans MS" panose="030F0702030302020204" pitchFamily="66" charset="0"/>
              </a:rPr>
              <a:t>Classroom/Teaching Assistant Monitors</a:t>
            </a:r>
            <a:br>
              <a:rPr lang="en-GB" sz="3200" dirty="0">
                <a:latin typeface="Comic Sans MS" panose="030F0702030302020204" pitchFamily="66" charset="0"/>
              </a:rPr>
            </a:br>
            <a:r>
              <a:rPr lang="en-GB" sz="3200" dirty="0">
                <a:latin typeface="Comic Sans MS" panose="030F0702030302020204" pitchFamily="66" charset="0"/>
              </a:rPr>
              <a:t>School Council Reps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215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876471" y="191564"/>
            <a:ext cx="9144000" cy="2387600"/>
          </a:xfrm>
        </p:spPr>
        <p:txBody>
          <a:bodyPr>
            <a:noAutofit/>
          </a:bodyPr>
          <a:lstStyle/>
          <a:p>
            <a:pPr>
              <a:defRPr/>
            </a:pPr>
            <a:br>
              <a:rPr lang="en-GB" sz="2000" dirty="0">
                <a:latin typeface="Comic Sans MS" panose="030F0702030302020204" pitchFamily="66" charset="0"/>
              </a:rPr>
            </a:br>
            <a:r>
              <a:rPr lang="en-GB" sz="2800" dirty="0">
                <a:latin typeface="Comic Sans MS" panose="030F0702030302020204" pitchFamily="66" charset="0"/>
              </a:rPr>
              <a:t>Curriculum Map </a:t>
            </a:r>
            <a:br>
              <a:rPr lang="en-GB" sz="2800" dirty="0">
                <a:latin typeface="Comic Sans MS" panose="030F0702030302020204" pitchFamily="66" charset="0"/>
              </a:rPr>
            </a:br>
            <a:r>
              <a:rPr lang="en-GB" sz="2800" dirty="0">
                <a:latin typeface="Comic Sans MS" panose="030F0702030302020204" pitchFamily="66" charset="0"/>
              </a:rPr>
              <a:t>(see website)</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pic>
        <p:nvPicPr>
          <p:cNvPr id="3" name="Picture 2">
            <a:extLst>
              <a:ext uri="{FF2B5EF4-FFF2-40B4-BE49-F238E27FC236}">
                <a16:creationId xmlns:a16="http://schemas.microsoft.com/office/drawing/2014/main" id="{0E84DDF3-E963-452D-8BD2-6F8102E95DA3}"/>
              </a:ext>
            </a:extLst>
          </p:cNvPr>
          <p:cNvPicPr>
            <a:picLocks noChangeAspect="1"/>
          </p:cNvPicPr>
          <p:nvPr/>
        </p:nvPicPr>
        <p:blipFill>
          <a:blip r:embed="rId3"/>
          <a:stretch>
            <a:fillRect/>
          </a:stretch>
        </p:blipFill>
        <p:spPr>
          <a:xfrm>
            <a:off x="6736474" y="191564"/>
            <a:ext cx="5008756" cy="6858000"/>
          </a:xfrm>
          <a:prstGeom prst="rect">
            <a:avLst/>
          </a:prstGeom>
        </p:spPr>
      </p:pic>
    </p:spTree>
    <p:extLst>
      <p:ext uri="{BB962C8B-B14F-4D97-AF65-F5344CB8AC3E}">
        <p14:creationId xmlns:p14="http://schemas.microsoft.com/office/powerpoint/2010/main" val="310643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TotalTime>
  <Words>1183</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Welcome to Year 3!</vt:lpstr>
      <vt:lpstr> REMINDERS    School starts at 8:45 and finishes at 3.30pm.   We are a uniform school! PE will be on Monday and Friday, please come in wearing your school PE kit (Stillness tracksuit/plain navy blue tracksuit/plain white t-shirt, navy or black shorts and plain black trainers)      Please check the school’s website for the weekly round up, letters and information about the curriculum.   </vt:lpstr>
      <vt:lpstr>Reading        </vt:lpstr>
      <vt:lpstr>PowerPoint Presentation</vt:lpstr>
      <vt:lpstr>PowerPoint Presentation</vt:lpstr>
      <vt:lpstr>PowerPoint Presentation</vt:lpstr>
      <vt:lpstr>        SUPPORT AT HOME (homework)    Daily reading and more reading!  Spelling practice – shared on Monday with a test on a Friday (10 spellings a week)  TT Rockstars (children have been given log ins) Times Table practice – you can practice on the way to school, before bed, at breakfast etc.  Duolingo  Look through the Knowledge Organisers – located on the school’s website  Enjoy the experiences our community has to offer and talk about them!  Please check the Year 3 curriculum letter for the Termly project.  Need help resources can be found on Google Classroom.  </vt:lpstr>
      <vt:lpstr>Roles and Responsibilities  Eco-warriors First aiders Well-being champions Librarians PE Monitor Digital Leader Classroom/Teaching Assistant Monitors School Council Reps      </vt:lpstr>
      <vt:lpstr> Curriculum Map  (see website)      </vt:lpstr>
      <vt:lpstr>Guided Reading Texts</vt:lpstr>
      <vt:lpstr>PE/Sporting Events</vt:lpstr>
      <vt:lpstr>   </vt:lpstr>
      <vt:lpstr>   </vt:lpstr>
      <vt:lpstr>        COMMUNICATION    y3@stillnessjs.lewisham.sch.uk   admin@stillnessjs.lewisham.sch.uk    </vt:lpstr>
      <vt:lpstr>     Questions?        </vt:lpstr>
      <vt:lpstr>     Assessment        </vt:lpstr>
      <vt:lpstr>     Assessment        </vt:lpstr>
      <vt:lpstr>     Questions?        </vt:lpstr>
      <vt:lpstr>     Pupil Premium Funding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Threadgold</dc:creator>
  <cp:lastModifiedBy>Zoe Renner-Thomas</cp:lastModifiedBy>
  <cp:revision>38</cp:revision>
  <dcterms:created xsi:type="dcterms:W3CDTF">2023-09-05T19:04:44Z</dcterms:created>
  <dcterms:modified xsi:type="dcterms:W3CDTF">2025-09-09T13:16:05Z</dcterms:modified>
</cp:coreProperties>
</file>