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85" r:id="rId4"/>
    <p:sldId id="286" r:id="rId5"/>
    <p:sldId id="287" r:id="rId6"/>
    <p:sldId id="288" r:id="rId7"/>
    <p:sldId id="283" r:id="rId8"/>
    <p:sldId id="289" r:id="rId9"/>
    <p:sldId id="264" r:id="rId10"/>
    <p:sldId id="292" r:id="rId11"/>
    <p:sldId id="290" r:id="rId12"/>
    <p:sldId id="291" r:id="rId13"/>
    <p:sldId id="268" r:id="rId14"/>
    <p:sldId id="274" r:id="rId15"/>
    <p:sldId id="271" r:id="rId16"/>
    <p:sldId id="275" r:id="rId17"/>
    <p:sldId id="276" r:id="rId18"/>
    <p:sldId id="277"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A7EA-E9E0-478C-A277-7AF3791E97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813D49-3C41-48CD-A009-14EE4DC56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2E26F8-40E7-4E73-BB2F-E3707FE00F0E}"/>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C0FD25EB-83B8-47B6-BF48-3974A6CAB6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022F10-F16E-418E-871E-43D3B3B1B9C3}"/>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348608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E093-08AE-4FEB-AB72-F4F4D71488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2404AF-6D10-4A6F-919C-8EB8171837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24D3AA-68C9-4D52-983C-8E52E064FE0D}"/>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B98CF9B0-9F5D-46D0-8044-373F3524D8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7C1709-E534-4876-B480-3EA67D29F134}"/>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42704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21FE6-7F38-4A9B-823F-ACAA9EFF8E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FAEFB3-FF7B-48C3-9FA3-D70C372242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76326E-382D-4E55-A07D-DCE3460E168A}"/>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89189E8B-8B26-46A1-86D9-AC65E25EC2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F81B7-BB7C-4A98-A11D-672E822D09F1}"/>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122029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B3E1-9707-41CF-A060-52809E518C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C2478B-D345-4EA1-9972-9236E115C6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382D55-3168-4F83-8DC3-B9B2EAC7752A}"/>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A80A9FDC-A918-4968-9ED3-C0CD3A6C6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444B48-D373-41AA-806C-834136CE2E8A}"/>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233310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B636-95D6-48D2-B778-0B9E416B93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C35E87-D0F1-4B69-9E8C-6AFFE9DB1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C748BB-D651-423E-8DA7-CDD7BA7E1004}"/>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D0C256FF-4F8C-4737-92C8-D916E46982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097CFF-CD7E-4875-91DC-77AC1B39A6CD}"/>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268028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E254-0ED9-4412-BBC9-A6029124B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50315E-79BA-49FA-86F7-C8FC1F466E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52E810-5D07-4D05-839F-37636F6A3D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652EDA-CF55-4998-AA46-464D0806D936}"/>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6" name="Footer Placeholder 5">
            <a:extLst>
              <a:ext uri="{FF2B5EF4-FFF2-40B4-BE49-F238E27FC236}">
                <a16:creationId xmlns:a16="http://schemas.microsoft.com/office/drawing/2014/main" id="{471C1EB2-7109-4D94-8C54-505873B3A0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1F9E64-C2B3-4360-8F34-82C4BA260170}"/>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153626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5C2B-757B-4ECC-94A5-C97AD97EE6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A28499-4DD4-495A-B095-1BFA5A708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9B9233-7856-43CD-9593-DD27A07B92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2DCB96-D31A-4F5D-B542-596240B61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F78EEB-C919-4BCE-924E-0609BBE15B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6971C8-B0BC-4BA7-BC84-8FA41E003F18}"/>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8" name="Footer Placeholder 7">
            <a:extLst>
              <a:ext uri="{FF2B5EF4-FFF2-40B4-BE49-F238E27FC236}">
                <a16:creationId xmlns:a16="http://schemas.microsoft.com/office/drawing/2014/main" id="{3B3A7DAF-501F-435F-B591-6F34BA698F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712067-857B-4F67-B1F5-15543C995E7F}"/>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77168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9094-96D0-496D-93C5-4A4796FB71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F1654A-C65E-4ADD-B1A2-ECF1AD48D354}"/>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4" name="Footer Placeholder 3">
            <a:extLst>
              <a:ext uri="{FF2B5EF4-FFF2-40B4-BE49-F238E27FC236}">
                <a16:creationId xmlns:a16="http://schemas.microsoft.com/office/drawing/2014/main" id="{AD00350C-559B-43FB-85BA-DA499BE639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B14ECE-6ACC-4934-A812-C4D87672A993}"/>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53961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D22B2-7931-4F6A-AECC-9C094030B04D}"/>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3" name="Footer Placeholder 2">
            <a:extLst>
              <a:ext uri="{FF2B5EF4-FFF2-40B4-BE49-F238E27FC236}">
                <a16:creationId xmlns:a16="http://schemas.microsoft.com/office/drawing/2014/main" id="{B1C5AA49-6DD9-4BEE-B91F-02AA944B81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A4631B-0D24-4B7B-AE74-4547F3EE8F05}"/>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362872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EB32-12B2-4C65-9631-E6E8A9FB6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162117-9E02-4BF0-8473-04614FE2A4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DE4522-F082-4D5B-B4C5-9051CDED6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FE1AA0-871D-4C06-95A0-A52F25FBC475}"/>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6" name="Footer Placeholder 5">
            <a:extLst>
              <a:ext uri="{FF2B5EF4-FFF2-40B4-BE49-F238E27FC236}">
                <a16:creationId xmlns:a16="http://schemas.microsoft.com/office/drawing/2014/main" id="{684E76E1-3AF4-43FA-B4F5-D685C0E2D2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A78EDD-EA46-4EF6-AD39-3D506D4B9D53}"/>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335438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8435-545C-4ACE-81EC-C3DAC025D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FC6592-34AD-47E3-96AB-4640CC910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81B0A1-EEF1-4583-A181-213091EAA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54CD76-B282-4CA1-B7D3-D687C3459534}"/>
              </a:ext>
            </a:extLst>
          </p:cNvPr>
          <p:cNvSpPr>
            <a:spLocks noGrp="1"/>
          </p:cNvSpPr>
          <p:nvPr>
            <p:ph type="dt" sz="half" idx="10"/>
          </p:nvPr>
        </p:nvSpPr>
        <p:spPr/>
        <p:txBody>
          <a:bodyPr/>
          <a:lstStyle/>
          <a:p>
            <a:fld id="{CD3D46A0-8A07-4105-B247-4EA8A3EEBF92}" type="datetimeFigureOut">
              <a:rPr lang="en-GB" smtClean="0"/>
              <a:t>09/09/2025</a:t>
            </a:fld>
            <a:endParaRPr lang="en-GB"/>
          </a:p>
        </p:txBody>
      </p:sp>
      <p:sp>
        <p:nvSpPr>
          <p:cNvPr id="6" name="Footer Placeholder 5">
            <a:extLst>
              <a:ext uri="{FF2B5EF4-FFF2-40B4-BE49-F238E27FC236}">
                <a16:creationId xmlns:a16="http://schemas.microsoft.com/office/drawing/2014/main" id="{1C9DB7FB-3667-4BEF-8EF0-0E33EBA58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BF7C5C-A4A8-429D-B2CB-5C0C976BA22A}"/>
              </a:ext>
            </a:extLst>
          </p:cNvPr>
          <p:cNvSpPr>
            <a:spLocks noGrp="1"/>
          </p:cNvSpPr>
          <p:nvPr>
            <p:ph type="sldNum" sz="quarter" idx="12"/>
          </p:nvPr>
        </p:nvSpPr>
        <p:spPr/>
        <p:txBody>
          <a:bodyPr/>
          <a:lstStyle/>
          <a:p>
            <a:fld id="{8464DCBF-0B9D-4D8D-8804-ACB53B337C35}" type="slidenum">
              <a:rPr lang="en-GB" smtClean="0"/>
              <a:t>‹#›</a:t>
            </a:fld>
            <a:endParaRPr lang="en-GB"/>
          </a:p>
        </p:txBody>
      </p:sp>
    </p:spTree>
    <p:extLst>
      <p:ext uri="{BB962C8B-B14F-4D97-AF65-F5344CB8AC3E}">
        <p14:creationId xmlns:p14="http://schemas.microsoft.com/office/powerpoint/2010/main" val="248573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7FF4B9-2060-4693-85D3-7A23275B9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7157EB-8B53-45E0-B1CB-68D817FCF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CC84C-CD73-4BE7-9189-FBE0288E5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D46A0-8A07-4105-B247-4EA8A3EEBF92}" type="datetimeFigureOut">
              <a:rPr lang="en-GB" smtClean="0"/>
              <a:t>09/09/2025</a:t>
            </a:fld>
            <a:endParaRPr lang="en-GB"/>
          </a:p>
        </p:txBody>
      </p:sp>
      <p:sp>
        <p:nvSpPr>
          <p:cNvPr id="5" name="Footer Placeholder 4">
            <a:extLst>
              <a:ext uri="{FF2B5EF4-FFF2-40B4-BE49-F238E27FC236}">
                <a16:creationId xmlns:a16="http://schemas.microsoft.com/office/drawing/2014/main" id="{8B0427E7-4999-465B-9812-419527923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DCBF16-8225-48E4-A35E-8C54D05DCF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4DCBF-0B9D-4D8D-8804-ACB53B337C35}" type="slidenum">
              <a:rPr lang="en-GB" smtClean="0"/>
              <a:t>‹#›</a:t>
            </a:fld>
            <a:endParaRPr lang="en-GB"/>
          </a:p>
        </p:txBody>
      </p:sp>
    </p:spTree>
    <p:extLst>
      <p:ext uri="{BB962C8B-B14F-4D97-AF65-F5344CB8AC3E}">
        <p14:creationId xmlns:p14="http://schemas.microsoft.com/office/powerpoint/2010/main" val="906115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4@stillnessjs.lewisham.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y4@stillnessjs.lewisham.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490381" y="406400"/>
            <a:ext cx="9144000" cy="2387600"/>
          </a:xfrm>
        </p:spPr>
        <p:txBody>
          <a:bodyPr/>
          <a:lstStyle/>
          <a:p>
            <a:r>
              <a:rPr lang="en-GB" dirty="0"/>
              <a:t>Welcome to Year 4!</a:t>
            </a:r>
          </a:p>
        </p:txBody>
      </p:sp>
      <p:sp>
        <p:nvSpPr>
          <p:cNvPr id="3" name="Subtitle 2">
            <a:extLst>
              <a:ext uri="{FF2B5EF4-FFF2-40B4-BE49-F238E27FC236}">
                <a16:creationId xmlns:a16="http://schemas.microsoft.com/office/drawing/2014/main" id="{A2505E02-7960-4A1E-96F7-59C23E0FD81A}"/>
              </a:ext>
            </a:extLst>
          </p:cNvPr>
          <p:cNvSpPr>
            <a:spLocks noGrp="1"/>
          </p:cNvSpPr>
          <p:nvPr>
            <p:ph type="subTitle" idx="1"/>
          </p:nvPr>
        </p:nvSpPr>
        <p:spPr>
          <a:xfrm>
            <a:off x="1731114" y="3621947"/>
            <a:ext cx="9144000" cy="2049011"/>
          </a:xfrm>
        </p:spPr>
        <p:txBody>
          <a:bodyPr>
            <a:normAutofit fontScale="70000" lnSpcReduction="20000"/>
          </a:bodyPr>
          <a:lstStyle/>
          <a:p>
            <a:pPr algn="l">
              <a:defRPr/>
            </a:pPr>
            <a:r>
              <a:rPr lang="en-GB" altLang="en-US" sz="5000" dirty="0"/>
              <a:t>Miss Rooney </a:t>
            </a:r>
            <a:r>
              <a:rPr lang="en-GB" altLang="en-US" sz="3400" dirty="0"/>
              <a:t>(</a:t>
            </a:r>
            <a:r>
              <a:rPr lang="en-GB" altLang="en-US" sz="3400" dirty="0" err="1"/>
              <a:t>Parbury</a:t>
            </a:r>
            <a:r>
              <a:rPr lang="en-GB" altLang="en-US" sz="3400" dirty="0"/>
              <a:t> Class teacher and Y4 Lead)</a:t>
            </a:r>
          </a:p>
          <a:p>
            <a:pPr algn="l">
              <a:defRPr/>
            </a:pPr>
            <a:r>
              <a:rPr lang="en-GB" altLang="en-US" sz="5000" dirty="0"/>
              <a:t>Mrs Chisholm </a:t>
            </a:r>
            <a:r>
              <a:rPr lang="en-GB" altLang="en-US" sz="3300" dirty="0"/>
              <a:t>(Sevenoaks Class teacher)</a:t>
            </a:r>
          </a:p>
          <a:p>
            <a:pPr algn="l">
              <a:defRPr/>
            </a:pPr>
            <a:r>
              <a:rPr lang="en-GB" altLang="en-US" sz="5000" dirty="0"/>
              <a:t>Mr Baxter </a:t>
            </a:r>
            <a:r>
              <a:rPr lang="en-GB" altLang="en-US" sz="3400" dirty="0"/>
              <a:t>(Ivy Class teacher)</a:t>
            </a:r>
          </a:p>
          <a:p>
            <a:pPr algn="l">
              <a:defRPr/>
            </a:pPr>
            <a:r>
              <a:rPr lang="en-GB" altLang="en-US" sz="5000" dirty="0"/>
              <a:t>Mrs Renner-Thomas </a:t>
            </a:r>
            <a:r>
              <a:rPr lang="en-GB" altLang="en-US" sz="3400" dirty="0"/>
              <a:t>(Deputy Head and Assessment Lead)</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81" y="326226"/>
            <a:ext cx="1000838" cy="993463"/>
          </a:xfrm>
          <a:prstGeom prst="rect">
            <a:avLst/>
          </a:prstGeom>
          <a:noFill/>
        </p:spPr>
      </p:pic>
      <p:sp>
        <p:nvSpPr>
          <p:cNvPr id="5" name="Rectangle 4">
            <a:extLst>
              <a:ext uri="{FF2B5EF4-FFF2-40B4-BE49-F238E27FC236}">
                <a16:creationId xmlns:a16="http://schemas.microsoft.com/office/drawing/2014/main" id="{85334EF7-1542-4A45-ABB2-2231DD042A79}"/>
              </a:ext>
            </a:extLst>
          </p:cNvPr>
          <p:cNvSpPr/>
          <p:nvPr/>
        </p:nvSpPr>
        <p:spPr>
          <a:xfrm>
            <a:off x="230362" y="194537"/>
            <a:ext cx="11664038" cy="64689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59D01F0-AFC3-4534-8A0D-93F6B0B68227}"/>
              </a:ext>
            </a:extLst>
          </p:cNvPr>
          <p:cNvSpPr/>
          <p:nvPr/>
        </p:nvSpPr>
        <p:spPr>
          <a:xfrm>
            <a:off x="3314413" y="326226"/>
            <a:ext cx="5373394" cy="861774"/>
          </a:xfrm>
          <a:prstGeom prst="rect">
            <a:avLst/>
          </a:prstGeom>
        </p:spPr>
        <p:txBody>
          <a:bodyPr wrap="none">
            <a:spAutoFit/>
          </a:bodyPr>
          <a:lstStyle/>
          <a:p>
            <a:pPr>
              <a:defRPr/>
            </a:pPr>
            <a:r>
              <a:rPr lang="en-GB" altLang="en-US" sz="3200" dirty="0">
                <a:hlinkClick r:id="rId3"/>
              </a:rPr>
              <a:t>y4@stillnessjs.lewisham.sch.uk</a:t>
            </a:r>
            <a:endParaRPr lang="en-GB" altLang="en-US" sz="3200" dirty="0"/>
          </a:p>
          <a:p>
            <a:pPr>
              <a:defRPr/>
            </a:pPr>
            <a:endParaRPr lang="en-GB" altLang="en-US" dirty="0"/>
          </a:p>
        </p:txBody>
      </p:sp>
    </p:spTree>
    <p:extLst>
      <p:ext uri="{BB962C8B-B14F-4D97-AF65-F5344CB8AC3E}">
        <p14:creationId xmlns:p14="http://schemas.microsoft.com/office/powerpoint/2010/main" val="2596595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322717" y="-1419600"/>
            <a:ext cx="9144000" cy="2387600"/>
          </a:xfrm>
        </p:spPr>
        <p:txBody>
          <a:bodyPr>
            <a:normAutofit/>
          </a:bodyPr>
          <a:lstStyle/>
          <a:p>
            <a:r>
              <a:rPr lang="en-GB" sz="2400" b="1" dirty="0">
                <a:latin typeface="Comic Sans MS" panose="030F0702030302020204" pitchFamily="66" charset="0"/>
              </a:rPr>
              <a:t>Multiplication </a:t>
            </a:r>
            <a:r>
              <a:rPr lang="en-GB" sz="2400" b="1" dirty="0" err="1">
                <a:latin typeface="Comic Sans MS" panose="030F0702030302020204" pitchFamily="66" charset="0"/>
              </a:rPr>
              <a:t>Timestables</a:t>
            </a:r>
            <a:r>
              <a:rPr lang="en-GB" sz="2400" b="1" dirty="0">
                <a:latin typeface="Comic Sans MS" panose="030F0702030302020204" pitchFamily="66" charset="0"/>
              </a:rPr>
              <a:t> Check (MTC)</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252F3BA-BFE6-4828-975C-71FA243DBBDB}"/>
              </a:ext>
            </a:extLst>
          </p:cNvPr>
          <p:cNvSpPr txBox="1"/>
          <p:nvPr/>
        </p:nvSpPr>
        <p:spPr>
          <a:xfrm>
            <a:off x="604910" y="1240010"/>
            <a:ext cx="11356728" cy="6063198"/>
          </a:xfrm>
          <a:prstGeom prst="rect">
            <a:avLst/>
          </a:prstGeom>
          <a:noFill/>
        </p:spPr>
        <p:txBody>
          <a:bodyPr wrap="square" rtlCol="0">
            <a:spAutoFit/>
          </a:bodyPr>
          <a:lstStyle/>
          <a:p>
            <a:r>
              <a:rPr lang="en-GB" sz="2000" u="sng" dirty="0">
                <a:latin typeface="Comic Sans MS" panose="030F0702030302020204" pitchFamily="66" charset="0"/>
              </a:rPr>
              <a:t>Things we are doing in school</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Times tables are taught weekly </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TTRS is used weekly during our computing day</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Early morning work focused on a specific times table</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Children complete a Mock MTC each term</a:t>
            </a: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u="sng" dirty="0">
                <a:latin typeface="Comic Sans MS" panose="030F0702030302020204" pitchFamily="66" charset="0"/>
              </a:rPr>
              <a:t>Things you can do at home</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Encourage your child to use TTRS at home</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Quiz your child regularly and at random on their times tables. This could be done whilst cooking, during car journeys or walking to school. </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Use songs, games or rhymes to remember the tables</a:t>
            </a:r>
          </a:p>
          <a:p>
            <a:pPr marL="342900" indent="-342900">
              <a:lnSpc>
                <a:spcPct val="150000"/>
              </a:lnSpc>
              <a:buFont typeface="Arial" panose="020B0604020202020204" pitchFamily="34" charset="0"/>
              <a:buChar char="•"/>
            </a:pPr>
            <a:r>
              <a:rPr lang="en-GB" sz="2000" dirty="0">
                <a:latin typeface="Comic Sans MS" panose="030F0702030302020204" pitchFamily="66" charset="0"/>
              </a:rPr>
              <a:t>Challenge your child to ‘beat the adult’</a:t>
            </a:r>
          </a:p>
          <a:p>
            <a:endParaRPr lang="en-GB" dirty="0">
              <a:latin typeface="Comic Sans MS" panose="030F0702030302020204" pitchFamily="66" charset="0"/>
            </a:endParaRPr>
          </a:p>
          <a:p>
            <a:endParaRPr lang="en-GB" sz="2000" dirty="0">
              <a:latin typeface="Comic Sans MS" panose="030F0702030302020204" pitchFamily="66" charset="0"/>
            </a:endParaRPr>
          </a:p>
        </p:txBody>
      </p:sp>
      <p:pic>
        <p:nvPicPr>
          <p:cNvPr id="9" name="Picture 8">
            <a:extLst>
              <a:ext uri="{FF2B5EF4-FFF2-40B4-BE49-F238E27FC236}">
                <a16:creationId xmlns:a16="http://schemas.microsoft.com/office/drawing/2014/main" id="{613FF3A6-FD28-4EF2-8CE0-228699B6A3DD}"/>
              </a:ext>
            </a:extLst>
          </p:cNvPr>
          <p:cNvPicPr>
            <a:picLocks noChangeAspect="1"/>
          </p:cNvPicPr>
          <p:nvPr/>
        </p:nvPicPr>
        <p:blipFill>
          <a:blip r:embed="rId3"/>
          <a:stretch>
            <a:fillRect/>
          </a:stretch>
        </p:blipFill>
        <p:spPr>
          <a:xfrm>
            <a:off x="8308205" y="469784"/>
            <a:ext cx="3218837" cy="2184806"/>
          </a:xfrm>
          <a:prstGeom prst="rect">
            <a:avLst/>
          </a:prstGeom>
        </p:spPr>
      </p:pic>
    </p:spTree>
    <p:extLst>
      <p:ext uri="{BB962C8B-B14F-4D97-AF65-F5344CB8AC3E}">
        <p14:creationId xmlns:p14="http://schemas.microsoft.com/office/powerpoint/2010/main" val="213275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449179" y="336089"/>
            <a:ext cx="11310537" cy="1187912"/>
          </a:xfrm>
        </p:spPr>
        <p:txBody>
          <a:bodyPr>
            <a:noAutofit/>
          </a:bodyPr>
          <a:lstStyle/>
          <a:p>
            <a:pPr>
              <a:defRPr/>
            </a:pPr>
            <a:r>
              <a:rPr lang="en-GB" sz="4000" b="1" i="1" u="sng" dirty="0">
                <a:latin typeface="Comic Sans MS" panose="030F0702030302020204" pitchFamily="66" charset="0"/>
              </a:rPr>
              <a:t>SUPPORT</a:t>
            </a:r>
            <a:r>
              <a:rPr lang="en-GB" sz="4000" b="1" u="sng" dirty="0">
                <a:latin typeface="Comic Sans MS" panose="030F0702030302020204" pitchFamily="66" charset="0"/>
              </a:rPr>
              <a:t> AT HOME</a:t>
            </a:r>
            <a:br>
              <a:rPr lang="en-GB" sz="3600" dirty="0">
                <a:latin typeface="Comic Sans MS" panose="030F0702030302020204" pitchFamily="66" charset="0"/>
              </a:rPr>
            </a:br>
            <a:endParaRPr lang="en-GB" sz="32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894" y="391624"/>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6" descr="See the source image">
            <a:extLst>
              <a:ext uri="{FF2B5EF4-FFF2-40B4-BE49-F238E27FC236}">
                <a16:creationId xmlns:a16="http://schemas.microsoft.com/office/drawing/2014/main" id="{6286DB7A-4801-4C88-A5BC-8B397B8B68A3}"/>
              </a:ext>
            </a:extLst>
          </p:cNvPr>
          <p:cNvPicPr>
            <a:picLocks noChangeAspect="1" noChangeArrowheads="1"/>
          </p:cNvPicPr>
          <p:nvPr/>
        </p:nvPicPr>
        <p:blipFill rotWithShape="1">
          <a:blip r:embed="rId3"/>
          <a:srcRect l="8912" t="10605" r="17498" b="10598"/>
          <a:stretch/>
        </p:blipFill>
        <p:spPr bwMode="auto">
          <a:xfrm>
            <a:off x="9256294" y="336088"/>
            <a:ext cx="2543175" cy="3403936"/>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6" name="Rectangle 5">
            <a:extLst>
              <a:ext uri="{FF2B5EF4-FFF2-40B4-BE49-F238E27FC236}">
                <a16:creationId xmlns:a16="http://schemas.microsoft.com/office/drawing/2014/main" id="{137B4C77-4B9A-437A-A729-F011D531C96F}"/>
              </a:ext>
            </a:extLst>
          </p:cNvPr>
          <p:cNvSpPr/>
          <p:nvPr/>
        </p:nvSpPr>
        <p:spPr>
          <a:xfrm>
            <a:off x="449179" y="1521639"/>
            <a:ext cx="10852785" cy="5775107"/>
          </a:xfrm>
          <a:prstGeom prst="rect">
            <a:avLst/>
          </a:prstGeom>
        </p:spPr>
        <p:txBody>
          <a:bodyPr wrap="square">
            <a:spAutoFit/>
          </a:bodyPr>
          <a:lstStyle/>
          <a:p>
            <a:pPr marL="285750" indent="-285750">
              <a:lnSpc>
                <a:spcPct val="200000"/>
              </a:lnSpc>
              <a:buFont typeface="Arial" panose="020B0604020202020204" pitchFamily="34" charset="0"/>
              <a:buChar char="•"/>
            </a:pPr>
            <a:r>
              <a:rPr lang="en-GB" sz="2400" dirty="0">
                <a:latin typeface="Comic Sans MS" panose="030F0702030302020204" pitchFamily="66" charset="0"/>
              </a:rPr>
              <a:t>Daily reading for at least 10 minutes.</a:t>
            </a:r>
          </a:p>
          <a:p>
            <a:pPr marL="285750" indent="-285750">
              <a:lnSpc>
                <a:spcPct val="200000"/>
              </a:lnSpc>
              <a:buFont typeface="Arial" panose="020B0604020202020204" pitchFamily="34" charset="0"/>
              <a:buChar char="•"/>
            </a:pPr>
            <a:r>
              <a:rPr lang="en-GB" sz="2400" dirty="0">
                <a:latin typeface="Comic Sans MS" panose="030F0702030302020204" pitchFamily="66" charset="0"/>
              </a:rPr>
              <a:t>Practise weekly spellings </a:t>
            </a:r>
          </a:p>
          <a:p>
            <a:pPr marL="285750" indent="-285750">
              <a:lnSpc>
                <a:spcPct val="200000"/>
              </a:lnSpc>
              <a:buFont typeface="Arial" panose="020B0604020202020204" pitchFamily="34" charset="0"/>
              <a:buChar char="•"/>
            </a:pPr>
            <a:r>
              <a:rPr lang="en-GB" sz="2400" dirty="0">
                <a:latin typeface="Comic Sans MS" panose="030F0702030302020204" pitchFamily="66" charset="0"/>
              </a:rPr>
              <a:t>TTRS</a:t>
            </a:r>
          </a:p>
          <a:p>
            <a:pPr marL="285750" indent="-285750">
              <a:lnSpc>
                <a:spcPct val="200000"/>
              </a:lnSpc>
              <a:buFont typeface="Arial" panose="020B0604020202020204" pitchFamily="34" charset="0"/>
              <a:buChar char="•"/>
            </a:pPr>
            <a:r>
              <a:rPr lang="en-GB" sz="2400" dirty="0">
                <a:latin typeface="Comic Sans MS" panose="030F0702030302020204" pitchFamily="66" charset="0"/>
              </a:rPr>
              <a:t>Look through the Knowledge Organisers – located on the school’s website</a:t>
            </a:r>
          </a:p>
          <a:p>
            <a:pPr marL="285750" indent="-285750">
              <a:lnSpc>
                <a:spcPct val="200000"/>
              </a:lnSpc>
              <a:buFont typeface="Arial" panose="020B0604020202020204" pitchFamily="34" charset="0"/>
              <a:buChar char="•"/>
            </a:pPr>
            <a:r>
              <a:rPr lang="en-GB" sz="2400" dirty="0">
                <a:latin typeface="Comic Sans MS" panose="030F0702030302020204" pitchFamily="66" charset="0"/>
              </a:rPr>
              <a:t>Enjoy the experiences our community has to offer and talk about them!</a:t>
            </a:r>
          </a:p>
          <a:p>
            <a:pPr marL="285750" indent="-285750">
              <a:lnSpc>
                <a:spcPct val="200000"/>
              </a:lnSpc>
              <a:buFont typeface="Arial" panose="020B0604020202020204" pitchFamily="34" charset="0"/>
              <a:buChar char="•"/>
            </a:pPr>
            <a:r>
              <a:rPr lang="en-US" sz="2400" dirty="0">
                <a:latin typeface="Comic Sans MS" panose="030F0702030302020204" pitchFamily="66" charset="0"/>
              </a:rPr>
              <a:t>Please check the Y4 curriculum letter for the termly topic project.</a:t>
            </a:r>
            <a:br>
              <a:rPr lang="en-US" sz="2400" dirty="0">
                <a:latin typeface="Comic Sans MS" panose="030F0702030302020204" pitchFamily="66" charset="0"/>
              </a:rPr>
            </a:br>
            <a:br>
              <a:rPr lang="en-GB" sz="2000" dirty="0">
                <a:latin typeface="Comic Sans MS" panose="030F0702030302020204" pitchFamily="66" charset="0"/>
              </a:rPr>
            </a:br>
            <a:endParaRPr lang="en-GB" sz="2400" dirty="0"/>
          </a:p>
        </p:txBody>
      </p:sp>
    </p:spTree>
    <p:extLst>
      <p:ext uri="{BB962C8B-B14F-4D97-AF65-F5344CB8AC3E}">
        <p14:creationId xmlns:p14="http://schemas.microsoft.com/office/powerpoint/2010/main" val="677707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609219" y="-1554648"/>
            <a:ext cx="9144000" cy="2387600"/>
          </a:xfrm>
        </p:spPr>
        <p:txBody>
          <a:bodyPr>
            <a:normAutofit/>
          </a:bodyPr>
          <a:lstStyle/>
          <a:p>
            <a:br>
              <a:rPr lang="en-GB" sz="2800" dirty="0">
                <a:latin typeface="Comic Sans MS" panose="030F0702030302020204" pitchFamily="66" charset="0"/>
              </a:rPr>
            </a:br>
            <a:br>
              <a:rPr lang="en-GB" sz="2800" dirty="0">
                <a:latin typeface="Comic Sans MS" panose="030F0702030302020204" pitchFamily="66" charset="0"/>
              </a:rPr>
            </a:br>
            <a:br>
              <a:rPr lang="en-GB" sz="2800" dirty="0">
                <a:latin typeface="Comic Sans MS" panose="030F0702030302020204" pitchFamily="66" charset="0"/>
              </a:rPr>
            </a:br>
            <a:endParaRPr lang="en-GB" sz="2800" dirty="0">
              <a:latin typeface="Comic Sans MS" panose="030F0702030302020204" pitchFamily="66" charset="0"/>
            </a:endParaRP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05" y="356200"/>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4827380-955F-4567-874E-7BE961B154FC}"/>
              </a:ext>
            </a:extLst>
          </p:cNvPr>
          <p:cNvSpPr/>
          <p:nvPr/>
        </p:nvSpPr>
        <p:spPr>
          <a:xfrm>
            <a:off x="1307943" y="220911"/>
            <a:ext cx="9614611" cy="6555641"/>
          </a:xfrm>
          <a:prstGeom prst="rect">
            <a:avLst/>
          </a:prstGeom>
        </p:spPr>
        <p:txBody>
          <a:bodyPr wrap="square">
            <a:spAutoFit/>
          </a:bodyPr>
          <a:lstStyle/>
          <a:p>
            <a:r>
              <a:rPr lang="en-GB" sz="2800" b="1" u="sng" dirty="0">
                <a:latin typeface="Comic Sans MS" panose="030F0702030302020204" pitchFamily="66" charset="0"/>
              </a:rPr>
              <a:t>Class mixing</a:t>
            </a:r>
          </a:p>
          <a:p>
            <a:endParaRPr lang="en-GB" sz="2800" dirty="0">
              <a:latin typeface="Comic Sans MS" panose="030F0702030302020204" pitchFamily="66" charset="0"/>
            </a:endParaRPr>
          </a:p>
          <a:p>
            <a:r>
              <a:rPr lang="en-GB" sz="2800" dirty="0">
                <a:latin typeface="Comic Sans MS" panose="030F0702030302020204" pitchFamily="66" charset="0"/>
              </a:rPr>
              <a:t>All year groups will be mixed at the end of each academic year.</a:t>
            </a:r>
          </a:p>
          <a:p>
            <a:endParaRPr lang="en-GB" sz="2800" dirty="0">
              <a:latin typeface="Comic Sans MS" panose="030F0702030302020204" pitchFamily="66" charset="0"/>
            </a:endParaRPr>
          </a:p>
          <a:p>
            <a:r>
              <a:rPr lang="en-GB" sz="2800" dirty="0">
                <a:latin typeface="Comic Sans MS" panose="030F0702030302020204" pitchFamily="66" charset="0"/>
              </a:rPr>
              <a:t>This allows us to refocus learning groups. Classes change over time, children mature, friendships change, children leave and others join. Mixing the classes allows children to be with different children and ensures community across year groups.</a:t>
            </a:r>
          </a:p>
          <a:p>
            <a:endParaRPr lang="en-GB" sz="2800" dirty="0">
              <a:latin typeface="Comic Sans MS" panose="030F0702030302020204" pitchFamily="66" charset="0"/>
            </a:endParaRPr>
          </a:p>
          <a:p>
            <a:r>
              <a:rPr lang="en-GB" sz="2800" dirty="0">
                <a:latin typeface="Comic Sans MS" panose="030F0702030302020204" pitchFamily="66" charset="0"/>
              </a:rPr>
              <a:t>Our class mixes have been overwhelmingly positive. Teachers work together taking gender, ability, SEND, behaviour and friendships into account.</a:t>
            </a:r>
          </a:p>
          <a:p>
            <a:pPr marL="457200" indent="-457200">
              <a:buFont typeface="Arial" panose="020B0604020202020204" pitchFamily="34" charset="0"/>
              <a:buChar char="•"/>
            </a:pPr>
            <a:endParaRPr lang="en-GB" sz="2800" dirty="0">
              <a:latin typeface="Comic Sans MS" panose="030F0702030302020204" pitchFamily="66" charset="0"/>
            </a:endParaRPr>
          </a:p>
        </p:txBody>
      </p:sp>
    </p:spTree>
    <p:extLst>
      <p:ext uri="{BB962C8B-B14F-4D97-AF65-F5344CB8AC3E}">
        <p14:creationId xmlns:p14="http://schemas.microsoft.com/office/powerpoint/2010/main" val="1874393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609219" y="-1554648"/>
            <a:ext cx="9144000" cy="2387600"/>
          </a:xfrm>
        </p:spPr>
        <p:txBody>
          <a:bodyPr>
            <a:normAutofit/>
          </a:bodyPr>
          <a:lstStyle/>
          <a:p>
            <a:br>
              <a:rPr lang="en-GB" sz="2800" dirty="0">
                <a:latin typeface="Comic Sans MS" panose="030F0702030302020204" pitchFamily="66" charset="0"/>
              </a:rPr>
            </a:br>
            <a:br>
              <a:rPr lang="en-GB" sz="2800" dirty="0">
                <a:latin typeface="Comic Sans MS" panose="030F0702030302020204" pitchFamily="66" charset="0"/>
              </a:rPr>
            </a:br>
            <a:br>
              <a:rPr lang="en-GB" sz="2800" dirty="0">
                <a:latin typeface="Comic Sans MS" panose="030F0702030302020204" pitchFamily="66" charset="0"/>
              </a:rPr>
            </a:br>
            <a:endParaRPr lang="en-GB" sz="2800" dirty="0">
              <a:latin typeface="Comic Sans MS" panose="030F0702030302020204" pitchFamily="66" charset="0"/>
            </a:endParaRP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55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53961"/>
            <a:ext cx="11808019" cy="65500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4827380-955F-4567-874E-7BE961B154FC}"/>
              </a:ext>
            </a:extLst>
          </p:cNvPr>
          <p:cNvSpPr/>
          <p:nvPr/>
        </p:nvSpPr>
        <p:spPr>
          <a:xfrm>
            <a:off x="650085" y="1228576"/>
            <a:ext cx="11040561" cy="5262979"/>
          </a:xfrm>
          <a:prstGeom prst="rect">
            <a:avLst/>
          </a:prstGeom>
        </p:spPr>
        <p:txBody>
          <a:bodyPr wrap="square">
            <a:spAutoFit/>
          </a:bodyPr>
          <a:lstStyle/>
          <a:p>
            <a:r>
              <a:rPr lang="en-GB" sz="2800" dirty="0">
                <a:latin typeface="Comic Sans MS" panose="030F0702030302020204" pitchFamily="66" charset="0"/>
              </a:rPr>
              <a:t>Potential extra curricular this year…</a:t>
            </a:r>
          </a:p>
          <a:p>
            <a:pPr marL="457200" indent="-457200">
              <a:buFont typeface="Arial" panose="020B0604020202020204" pitchFamily="34" charset="0"/>
              <a:buChar char="•"/>
            </a:pPr>
            <a:endParaRPr lang="en-GB" sz="2800" dirty="0">
              <a:latin typeface="Comic Sans MS" panose="030F0702030302020204" pitchFamily="66" charset="0"/>
            </a:endParaRPr>
          </a:p>
          <a:p>
            <a:pPr marL="457200" indent="-457200">
              <a:buFont typeface="Arial" panose="020B0604020202020204" pitchFamily="34" charset="0"/>
              <a:buChar char="•"/>
            </a:pPr>
            <a:r>
              <a:rPr lang="en-GB" sz="2800" dirty="0">
                <a:latin typeface="Comic Sans MS" panose="030F0702030302020204" pitchFamily="66" charset="0"/>
              </a:rPr>
              <a:t>Football training with the Tottenham coaches</a:t>
            </a:r>
          </a:p>
          <a:p>
            <a:pPr marL="457200" indent="-457200">
              <a:buFont typeface="Arial" panose="020B0604020202020204" pitchFamily="34" charset="0"/>
              <a:buChar char="•"/>
            </a:pPr>
            <a:r>
              <a:rPr lang="en-GB" sz="2800" dirty="0">
                <a:latin typeface="Comic Sans MS" panose="030F0702030302020204" pitchFamily="66" charset="0"/>
              </a:rPr>
              <a:t>The Horniman museum to learn about Arctic life</a:t>
            </a:r>
          </a:p>
          <a:p>
            <a:pPr marL="457200" indent="-457200">
              <a:buFont typeface="Arial" panose="020B0604020202020204" pitchFamily="34" charset="0"/>
              <a:buChar char="•"/>
            </a:pPr>
            <a:r>
              <a:rPr lang="en-GB" sz="2800" dirty="0">
                <a:latin typeface="Comic Sans MS" panose="030F0702030302020204" pitchFamily="66" charset="0"/>
              </a:rPr>
              <a:t>The Maritime museum to learn about the Vikings</a:t>
            </a:r>
          </a:p>
          <a:p>
            <a:pPr marL="457200" indent="-457200">
              <a:buFont typeface="Arial" panose="020B0604020202020204" pitchFamily="34" charset="0"/>
              <a:buChar char="•"/>
            </a:pPr>
            <a:r>
              <a:rPr lang="en-GB" sz="2800" dirty="0">
                <a:latin typeface="Comic Sans MS" panose="030F0702030302020204" pitchFamily="66" charset="0"/>
              </a:rPr>
              <a:t>The British Museum to learn about Ancient Egypt</a:t>
            </a:r>
          </a:p>
          <a:p>
            <a:pPr marL="457200" indent="-457200">
              <a:buFont typeface="Arial" panose="020B0604020202020204" pitchFamily="34" charset="0"/>
              <a:buChar char="•"/>
            </a:pPr>
            <a:r>
              <a:rPr lang="en-GB" sz="2800" dirty="0">
                <a:latin typeface="Comic Sans MS" panose="030F0702030302020204" pitchFamily="66" charset="0"/>
              </a:rPr>
              <a:t>RE visits to a local synagogue, church and gurdwara</a:t>
            </a:r>
          </a:p>
          <a:p>
            <a:pPr marL="457200" indent="-457200">
              <a:buFont typeface="Arial" panose="020B0604020202020204" pitchFamily="34" charset="0"/>
              <a:buChar char="•"/>
            </a:pPr>
            <a:r>
              <a:rPr lang="en-GB" sz="2800" dirty="0">
                <a:latin typeface="Comic Sans MS" panose="030F0702030302020204" pitchFamily="66" charset="0"/>
              </a:rPr>
              <a:t>The Centre of the Cell to learn about the digestion system</a:t>
            </a:r>
          </a:p>
          <a:p>
            <a:pPr marL="457200" indent="-457200">
              <a:buFont typeface="Arial" panose="020B0604020202020204" pitchFamily="34" charset="0"/>
              <a:buChar char="•"/>
            </a:pPr>
            <a:r>
              <a:rPr lang="en-GB" sz="2800" dirty="0">
                <a:latin typeface="Comic Sans MS" panose="030F0702030302020204" pitchFamily="66" charset="0"/>
              </a:rPr>
              <a:t>Dress up days</a:t>
            </a:r>
          </a:p>
          <a:p>
            <a:pPr marL="457200" indent="-457200">
              <a:buFont typeface="Arial" panose="020B0604020202020204" pitchFamily="34" charset="0"/>
              <a:buChar char="•"/>
            </a:pPr>
            <a:r>
              <a:rPr lang="en-GB" sz="2800" dirty="0">
                <a:latin typeface="Comic Sans MS" panose="030F0702030302020204" pitchFamily="66" charset="0"/>
              </a:rPr>
              <a:t>Pantomime at Catford Broadway</a:t>
            </a:r>
          </a:p>
          <a:p>
            <a:pPr marL="457200" indent="-457200">
              <a:buFont typeface="Arial" panose="020B0604020202020204" pitchFamily="34" charset="0"/>
              <a:buChar char="•"/>
            </a:pPr>
            <a:r>
              <a:rPr lang="en-GB" sz="2800" dirty="0">
                <a:latin typeface="Comic Sans MS" panose="030F0702030302020204" pitchFamily="66" charset="0"/>
              </a:rPr>
              <a:t>Various D&amp;T projects and Science investigations in school</a:t>
            </a:r>
          </a:p>
          <a:p>
            <a:pPr marL="457200" indent="-457200">
              <a:buFont typeface="Arial" panose="020B0604020202020204" pitchFamily="34" charset="0"/>
              <a:buChar char="•"/>
            </a:pPr>
            <a:endParaRPr lang="en-GB" sz="2800" dirty="0">
              <a:latin typeface="Comic Sans MS" panose="030F0702030302020204" pitchFamily="66" charset="0"/>
            </a:endParaRPr>
          </a:p>
        </p:txBody>
      </p:sp>
    </p:spTree>
    <p:extLst>
      <p:ext uri="{BB962C8B-B14F-4D97-AF65-F5344CB8AC3E}">
        <p14:creationId xmlns:p14="http://schemas.microsoft.com/office/powerpoint/2010/main" val="246144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419721" y="336088"/>
            <a:ext cx="9144000" cy="2387600"/>
          </a:xfrm>
        </p:spPr>
        <p:txBody>
          <a:bodyPr>
            <a:noAutofit/>
          </a:bodyPr>
          <a:lstStyle/>
          <a:p>
            <a:pPr algn="l">
              <a:defRPr/>
            </a:pP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			</a:t>
            </a:r>
            <a:r>
              <a:rPr lang="en-GB" sz="3200" b="1" u="sng" dirty="0">
                <a:latin typeface="Comic Sans MS" panose="030F0702030302020204" pitchFamily="66" charset="0"/>
              </a:rPr>
              <a:t>COMMUNICATION</a:t>
            </a:r>
            <a:br>
              <a:rPr lang="en-GB" sz="2000" b="1" u="sng" dirty="0">
                <a:latin typeface="Comic Sans MS" panose="030F0702030302020204" pitchFamily="66" charset="0"/>
              </a:rPr>
            </a:br>
            <a:br>
              <a:rPr lang="en-GB" sz="2000" b="1" u="sng"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112" y="336088"/>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C56CDC2-D11C-439F-AB38-20F9AED368D0}"/>
              </a:ext>
            </a:extLst>
          </p:cNvPr>
          <p:cNvSpPr/>
          <p:nvPr/>
        </p:nvSpPr>
        <p:spPr>
          <a:xfrm>
            <a:off x="1510833" y="1861914"/>
            <a:ext cx="5373394" cy="861774"/>
          </a:xfrm>
          <a:prstGeom prst="rect">
            <a:avLst/>
          </a:prstGeom>
        </p:spPr>
        <p:txBody>
          <a:bodyPr wrap="none">
            <a:spAutoFit/>
          </a:bodyPr>
          <a:lstStyle/>
          <a:p>
            <a:pPr>
              <a:defRPr/>
            </a:pPr>
            <a:r>
              <a:rPr lang="en-GB" altLang="en-US" sz="3200" dirty="0">
                <a:hlinkClick r:id="rId3"/>
              </a:rPr>
              <a:t>y4@stillnessjs.lewisham.sch.uk</a:t>
            </a:r>
            <a:endParaRPr lang="en-GB" altLang="en-US" sz="3200" dirty="0"/>
          </a:p>
          <a:p>
            <a:pPr>
              <a:defRPr/>
            </a:pPr>
            <a:endParaRPr lang="en-GB" altLang="en-US" dirty="0"/>
          </a:p>
        </p:txBody>
      </p:sp>
      <p:sp>
        <p:nvSpPr>
          <p:cNvPr id="7" name="Rectangle 6">
            <a:extLst>
              <a:ext uri="{FF2B5EF4-FFF2-40B4-BE49-F238E27FC236}">
                <a16:creationId xmlns:a16="http://schemas.microsoft.com/office/drawing/2014/main" id="{E8BF90FC-1D40-4357-80BE-759ADF737B73}"/>
              </a:ext>
            </a:extLst>
          </p:cNvPr>
          <p:cNvSpPr/>
          <p:nvPr/>
        </p:nvSpPr>
        <p:spPr>
          <a:xfrm>
            <a:off x="1510833" y="3079716"/>
            <a:ext cx="6032229" cy="861774"/>
          </a:xfrm>
          <a:prstGeom prst="rect">
            <a:avLst/>
          </a:prstGeom>
        </p:spPr>
        <p:txBody>
          <a:bodyPr wrap="none">
            <a:spAutoFit/>
          </a:bodyPr>
          <a:lstStyle/>
          <a:p>
            <a:pPr>
              <a:defRPr/>
            </a:pPr>
            <a:r>
              <a:rPr lang="en-GB" altLang="en-US" sz="3200" dirty="0">
                <a:hlinkClick r:id="rId3"/>
              </a:rPr>
              <a:t>admin@stillnessjs.lewisham.sch.uk</a:t>
            </a:r>
            <a:endParaRPr lang="en-GB" altLang="en-US" sz="3200" dirty="0"/>
          </a:p>
          <a:p>
            <a:pPr>
              <a:defRPr/>
            </a:pPr>
            <a:endParaRPr lang="en-GB" altLang="en-US" dirty="0"/>
          </a:p>
        </p:txBody>
      </p:sp>
    </p:spTree>
    <p:extLst>
      <p:ext uri="{BB962C8B-B14F-4D97-AF65-F5344CB8AC3E}">
        <p14:creationId xmlns:p14="http://schemas.microsoft.com/office/powerpoint/2010/main" val="252061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F878D1EF-5D94-432B-9EA2-B1C9A6EA4034}"/>
              </a:ext>
            </a:extLst>
          </p:cNvPr>
          <p:cNvSpPr txBox="1">
            <a:spLocks/>
          </p:cNvSpPr>
          <p:nvPr/>
        </p:nvSpPr>
        <p:spPr>
          <a:xfrm>
            <a:off x="4066725" y="3122423"/>
            <a:ext cx="4229987"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sz="2000">
                <a:latin typeface="Comic Sans MS" panose="030F0702030302020204" pitchFamily="66" charset="0"/>
              </a:rPr>
              <a:t> </a:t>
            </a:r>
            <a:br>
              <a:rPr lang="en-GB" sz="2000">
                <a:latin typeface="Comic Sans MS" panose="030F0702030302020204" pitchFamily="66" charset="0"/>
              </a:rPr>
            </a:br>
            <a:r>
              <a:rPr lang="en-GB" sz="2000">
                <a:latin typeface="Comic Sans MS" panose="030F0702030302020204" pitchFamily="66" charset="0"/>
              </a:rPr>
              <a:t>   </a:t>
            </a:r>
            <a:r>
              <a:rPr lang="en-GB" sz="4400">
                <a:latin typeface="Comic Sans MS" panose="030F0702030302020204" pitchFamily="66" charset="0"/>
              </a:rPr>
              <a:t>Questions?</a:t>
            </a:r>
            <a:br>
              <a:rPr lang="en-GB" sz="2000">
                <a:latin typeface="Comic Sans MS" panose="030F0702030302020204" pitchFamily="66" charset="0"/>
              </a:rPr>
            </a:br>
            <a:br>
              <a:rPr lang="en-GB" sz="2000">
                <a:latin typeface="Comic Sans MS" panose="030F0702030302020204" pitchFamily="66" charset="0"/>
              </a:rPr>
            </a:br>
            <a:br>
              <a:rPr lang="en-GB" sz="2000">
                <a:latin typeface="Comic Sans MS" panose="030F0702030302020204" pitchFamily="66" charset="0"/>
              </a:rPr>
            </a:br>
            <a:br>
              <a:rPr lang="en-GB" sz="2000">
                <a:latin typeface="Comic Sans MS" panose="030F0702030302020204" pitchFamily="66" charset="0"/>
              </a:rPr>
            </a:br>
            <a:br>
              <a:rPr lang="en-GB" sz="2000">
                <a:latin typeface="Comic Sans MS" panose="030F0702030302020204" pitchFamily="66" charset="0"/>
              </a:rPr>
            </a:br>
            <a:br>
              <a:rPr lang="en-GB" sz="2000">
                <a:latin typeface="Comic Sans MS" panose="030F0702030302020204" pitchFamily="66" charset="0"/>
              </a:rPr>
            </a:br>
            <a:br>
              <a:rPr lang="en-US" sz="2000">
                <a:latin typeface="Comic Sans MS" panose="030F0702030302020204" pitchFamily="66" charset="0"/>
              </a:rPr>
            </a:br>
            <a:br>
              <a:rPr lang="en-GB" sz="2000">
                <a:latin typeface="Comic Sans MS" panose="030F0702030302020204" pitchFamily="66" charset="0"/>
              </a:rPr>
            </a:br>
            <a:endParaRPr lang="en-GB" sz="2000" dirty="0"/>
          </a:p>
        </p:txBody>
      </p:sp>
    </p:spTree>
    <p:extLst>
      <p:ext uri="{BB962C8B-B14F-4D97-AF65-F5344CB8AC3E}">
        <p14:creationId xmlns:p14="http://schemas.microsoft.com/office/powerpoint/2010/main" val="376829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Assessment</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657835F-416D-483A-96AC-B481356F36EA}"/>
              </a:ext>
            </a:extLst>
          </p:cNvPr>
          <p:cNvSpPr txBox="1"/>
          <p:nvPr/>
        </p:nvSpPr>
        <p:spPr>
          <a:xfrm>
            <a:off x="730781" y="1475029"/>
            <a:ext cx="10802679" cy="4832092"/>
          </a:xfrm>
          <a:prstGeom prst="rect">
            <a:avLst/>
          </a:prstGeom>
          <a:noFill/>
        </p:spPr>
        <p:txBody>
          <a:bodyPr wrap="square" rtlCol="0">
            <a:spAutoFit/>
          </a:bodyPr>
          <a:lstStyle/>
          <a:p>
            <a:r>
              <a:rPr lang="en-GB" sz="2800" dirty="0"/>
              <a:t>We have 3 Assessment points per academic year: Autumn, Spring and Summer</a:t>
            </a:r>
          </a:p>
          <a:p>
            <a:endParaRPr lang="en-GB" sz="2800" dirty="0"/>
          </a:p>
          <a:p>
            <a:pPr marL="342900" indent="-342900">
              <a:buFont typeface="Arial" panose="020B0604020202020204" pitchFamily="34" charset="0"/>
              <a:buChar char="•"/>
            </a:pPr>
            <a:r>
              <a:rPr lang="en-GB" sz="2800" dirty="0"/>
              <a:t>Autumn: Week beginning 25</a:t>
            </a:r>
            <a:r>
              <a:rPr lang="en-GB" sz="2800" baseline="30000" dirty="0"/>
              <a:t>th</a:t>
            </a:r>
            <a:r>
              <a:rPr lang="en-GB" sz="2800" dirty="0"/>
              <a:t> November children sit NFER papers in Reading and SPaG, White Rose Maths and we assess a piece of writing</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Spring: Week beginning 10</a:t>
            </a:r>
            <a:r>
              <a:rPr lang="en-GB" sz="2800" baseline="30000" dirty="0"/>
              <a:t>th</a:t>
            </a:r>
            <a:r>
              <a:rPr lang="en-GB" sz="2800" dirty="0"/>
              <a:t> March children sit NFER papers in Reading and SPaG, White Rose Maths and we assess a piece of writing</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Summer: Week beginning 23</a:t>
            </a:r>
            <a:r>
              <a:rPr lang="en-GB" sz="2800" baseline="30000" dirty="0"/>
              <a:t>rd</a:t>
            </a:r>
            <a:r>
              <a:rPr lang="en-GB" sz="2800" dirty="0"/>
              <a:t> June children sit NFER papers in Reading and </a:t>
            </a:r>
            <a:r>
              <a:rPr lang="en-GB" sz="2800" dirty="0" err="1"/>
              <a:t>SPaG</a:t>
            </a:r>
            <a:r>
              <a:rPr lang="en-GB" sz="2800" dirty="0"/>
              <a:t>, White Rose Maths and we assess a piece of writing</a:t>
            </a:r>
          </a:p>
        </p:txBody>
      </p:sp>
    </p:spTree>
    <p:extLst>
      <p:ext uri="{BB962C8B-B14F-4D97-AF65-F5344CB8AC3E}">
        <p14:creationId xmlns:p14="http://schemas.microsoft.com/office/powerpoint/2010/main" val="168675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Assessment</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7805C41-7708-43BA-A222-06D6B80D907C}"/>
              </a:ext>
            </a:extLst>
          </p:cNvPr>
          <p:cNvSpPr txBox="1"/>
          <p:nvPr/>
        </p:nvSpPr>
        <p:spPr>
          <a:xfrm>
            <a:off x="694660" y="1281067"/>
            <a:ext cx="10802679" cy="5324535"/>
          </a:xfrm>
          <a:prstGeom prst="rect">
            <a:avLst/>
          </a:prstGeom>
          <a:noFill/>
        </p:spPr>
        <p:txBody>
          <a:bodyPr wrap="square" rtlCol="0">
            <a:spAutoFit/>
          </a:bodyPr>
          <a:lstStyle/>
          <a:p>
            <a:r>
              <a:rPr lang="en-GB" sz="2000" dirty="0"/>
              <a:t>Attainment: is the mark/level the child has achieved in the assessment.</a:t>
            </a:r>
          </a:p>
          <a:p>
            <a:endParaRPr lang="en-GB" sz="2000" dirty="0"/>
          </a:p>
          <a:p>
            <a:r>
              <a:rPr lang="en-GB" sz="2000" dirty="0"/>
              <a:t>At Stillness we use the following levels:</a:t>
            </a:r>
          </a:p>
          <a:p>
            <a:pPr marL="342900" indent="-342900">
              <a:buFont typeface="Arial" panose="020B0604020202020204" pitchFamily="34" charset="0"/>
              <a:buChar char="•"/>
            </a:pPr>
            <a:r>
              <a:rPr lang="en-GB" sz="2000" dirty="0"/>
              <a:t>WTS – Working towards age-related expectations</a:t>
            </a:r>
          </a:p>
          <a:p>
            <a:pPr marL="342900" indent="-342900">
              <a:buFont typeface="Arial" panose="020B0604020202020204" pitchFamily="34" charset="0"/>
              <a:buChar char="•"/>
            </a:pPr>
            <a:r>
              <a:rPr lang="en-GB" sz="2000" dirty="0"/>
              <a:t>EXP – Working at age-related expectations</a:t>
            </a:r>
          </a:p>
          <a:p>
            <a:pPr marL="342900" indent="-342900">
              <a:buFont typeface="Arial" panose="020B0604020202020204" pitchFamily="34" charset="0"/>
              <a:buChar char="•"/>
            </a:pPr>
            <a:endParaRPr lang="en-GB" sz="2000" dirty="0"/>
          </a:p>
          <a:p>
            <a:r>
              <a:rPr lang="en-GB" sz="2000" dirty="0"/>
              <a:t>We do not use GD – Greater Depth in Years 3-5 as there is no official GD in those year groups. The only year groups where there is a definition of working at greater depth is in Year 2 and Year 6 where there are statutory assessments.</a:t>
            </a:r>
          </a:p>
          <a:p>
            <a:endParaRPr lang="en-GB" sz="2000" dirty="0"/>
          </a:p>
          <a:p>
            <a:r>
              <a:rPr lang="en-GB" sz="2000" dirty="0"/>
              <a:t>Progress: is the progress made from the child’s individual starting point. There will be no progress measure on the Autumn reports as progress is measured from Autumn to the following term.</a:t>
            </a:r>
          </a:p>
          <a:p>
            <a:r>
              <a:rPr lang="en-GB" sz="2000" dirty="0"/>
              <a:t>0 denotes Expected progress</a:t>
            </a:r>
          </a:p>
          <a:p>
            <a:r>
              <a:rPr lang="en-GB" sz="2000" dirty="0"/>
              <a:t>+ a positive number denotes accelerated progress</a:t>
            </a:r>
          </a:p>
          <a:p>
            <a:pPr marL="342900" indent="-342900">
              <a:buFontTx/>
              <a:buChar char="-"/>
            </a:pPr>
            <a:r>
              <a:rPr lang="en-GB" sz="2000" dirty="0"/>
              <a:t>a negative number denotes some progress</a:t>
            </a:r>
          </a:p>
          <a:p>
            <a:pPr marL="342900" indent="-342900">
              <a:buFontTx/>
              <a:buChar char="-"/>
            </a:pPr>
            <a:endParaRPr lang="en-GB" sz="2000" dirty="0"/>
          </a:p>
          <a:p>
            <a:r>
              <a:rPr lang="en-GB" sz="2000" dirty="0"/>
              <a:t>Your child’s attainment and progress will be discussed with you at Parents Evening.</a:t>
            </a:r>
          </a:p>
        </p:txBody>
      </p:sp>
    </p:spTree>
    <p:extLst>
      <p:ext uri="{BB962C8B-B14F-4D97-AF65-F5344CB8AC3E}">
        <p14:creationId xmlns:p14="http://schemas.microsoft.com/office/powerpoint/2010/main" val="207969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4066725" y="3122423"/>
            <a:ext cx="4229987"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Questions?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4643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Pupil Premium Funding</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5" name="TextBox 4">
            <a:extLst>
              <a:ext uri="{FF2B5EF4-FFF2-40B4-BE49-F238E27FC236}">
                <a16:creationId xmlns:a16="http://schemas.microsoft.com/office/drawing/2014/main" id="{CD048674-5BB9-4C23-97E2-FEEA6A5B805F}"/>
              </a:ext>
            </a:extLst>
          </p:cNvPr>
          <p:cNvSpPr txBox="1"/>
          <p:nvPr/>
        </p:nvSpPr>
        <p:spPr>
          <a:xfrm>
            <a:off x="855377" y="1020726"/>
            <a:ext cx="10930270" cy="6186309"/>
          </a:xfrm>
          <a:prstGeom prst="rect">
            <a:avLst/>
          </a:prstGeom>
          <a:noFill/>
        </p:spPr>
        <p:txBody>
          <a:bodyPr wrap="square" rtlCol="0">
            <a:spAutoFit/>
          </a:bodyPr>
          <a:lstStyle/>
          <a:p>
            <a:r>
              <a:rPr lang="en-GB" sz="2000" dirty="0"/>
              <a:t>The Pupil Premium Grant (PPG) is an allocation of additional funding from central government provided to schools to support specific groups of children who are vulnerable to possible under achievement. who are eligible for the grant include pupils who are entitled to free school meals (FSM), those looked after by the local authority (LAC), from households with no recourse to public funds (NRPF) and the children of armed service personnel.</a:t>
            </a:r>
          </a:p>
          <a:p>
            <a:endParaRPr lang="en-GB" sz="2000" dirty="0"/>
          </a:p>
          <a:p>
            <a:r>
              <a:rPr lang="en-GB" sz="2000" dirty="0"/>
              <a:t>You are entitled to FSM if the following applies to you:</a:t>
            </a:r>
          </a:p>
          <a:p>
            <a:pPr marL="285750" indent="-285750">
              <a:buFont typeface="Arial" panose="020B0604020202020204" pitchFamily="34" charset="0"/>
              <a:buChar char="•"/>
            </a:pPr>
            <a:r>
              <a:rPr lang="en-GB" dirty="0"/>
              <a:t>your combined annual household income is below £16,190 (as assessed by HMRC) and you get one of the following benefits:</a:t>
            </a:r>
          </a:p>
          <a:p>
            <a:pPr marL="285750" indent="-285750">
              <a:buFont typeface="Arial" panose="020B0604020202020204" pitchFamily="34" charset="0"/>
              <a:buChar char="•"/>
            </a:pPr>
            <a:r>
              <a:rPr lang="en-GB" dirty="0"/>
              <a:t>income-based: income support or jobseeker’s allowance (not eligible if on contribution based jobseeker’s allowance)</a:t>
            </a:r>
          </a:p>
          <a:p>
            <a:pPr marL="285750" indent="-285750">
              <a:buFont typeface="Arial" panose="020B0604020202020204" pitchFamily="34" charset="0"/>
              <a:buChar char="•"/>
            </a:pPr>
            <a:r>
              <a:rPr lang="en-GB" dirty="0"/>
              <a:t>income-related: employment support allowance (not eligible if on contribution based employment support allowance)</a:t>
            </a:r>
          </a:p>
          <a:p>
            <a:pPr marL="285750" indent="-285750">
              <a:buFont typeface="Arial" panose="020B0604020202020204" pitchFamily="34" charset="0"/>
              <a:buChar char="•"/>
            </a:pPr>
            <a:r>
              <a:rPr lang="en-GB" dirty="0"/>
              <a:t>universal credit</a:t>
            </a:r>
          </a:p>
          <a:p>
            <a:pPr marL="285750" indent="-285750">
              <a:buFont typeface="Arial" panose="020B0604020202020204" pitchFamily="34" charset="0"/>
              <a:buChar char="•"/>
            </a:pPr>
            <a:r>
              <a:rPr lang="en-GB" dirty="0"/>
              <a:t>income support</a:t>
            </a:r>
          </a:p>
          <a:p>
            <a:pPr marL="285750" indent="-285750">
              <a:buFont typeface="Arial" panose="020B0604020202020204" pitchFamily="34" charset="0"/>
              <a:buChar char="•"/>
            </a:pPr>
            <a:r>
              <a:rPr lang="en-GB" dirty="0"/>
              <a:t>the guaranteed element of state pension credit</a:t>
            </a:r>
          </a:p>
          <a:p>
            <a:pPr marL="285750" indent="-285750">
              <a:buFont typeface="Arial" panose="020B0604020202020204" pitchFamily="34" charset="0"/>
              <a:buChar char="•"/>
            </a:pPr>
            <a:r>
              <a:rPr lang="en-GB" dirty="0"/>
              <a:t>support under Part VI of the Immigration and Asylum Act 1999</a:t>
            </a:r>
          </a:p>
          <a:p>
            <a:pPr marL="285750" indent="-285750">
              <a:buFont typeface="Arial" panose="020B0604020202020204" pitchFamily="34" charset="0"/>
              <a:buChar char="•"/>
            </a:pPr>
            <a:r>
              <a:rPr lang="en-GB" dirty="0"/>
              <a:t>child tax credit only. </a:t>
            </a:r>
          </a:p>
          <a:p>
            <a:pPr marL="285750" indent="-285750">
              <a:buFont typeface="Arial" panose="020B0604020202020204" pitchFamily="34" charset="0"/>
              <a:buChar char="•"/>
            </a:pPr>
            <a:r>
              <a:rPr lang="en-GB" dirty="0"/>
              <a:t>No recourse to public funds (NRPF) parents</a:t>
            </a:r>
          </a:p>
          <a:p>
            <a:endParaRPr lang="en-GB" sz="2000" dirty="0"/>
          </a:p>
          <a:p>
            <a:endParaRPr lang="en-GB" sz="2000" dirty="0"/>
          </a:p>
        </p:txBody>
      </p:sp>
    </p:spTree>
    <p:extLst>
      <p:ext uri="{BB962C8B-B14F-4D97-AF65-F5344CB8AC3E}">
        <p14:creationId xmlns:p14="http://schemas.microsoft.com/office/powerpoint/2010/main" val="30706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470019" y="3886880"/>
            <a:ext cx="9144000" cy="2387600"/>
          </a:xfrm>
        </p:spPr>
        <p:txBody>
          <a:bodyPr>
            <a:noAutofit/>
          </a:bodyPr>
          <a:lstStyle/>
          <a:p>
            <a:pPr>
              <a:defRPr/>
            </a:pPr>
            <a:br>
              <a:rPr lang="en-GB" sz="2000" dirty="0">
                <a:latin typeface="Comic Sans MS" panose="030F0702030302020204" pitchFamily="66" charset="0"/>
              </a:rPr>
            </a:br>
            <a:r>
              <a:rPr lang="en-GB" sz="2800" b="1" u="sng" dirty="0">
                <a:latin typeface="Comic Sans MS" panose="030F0702030302020204" pitchFamily="66" charset="0"/>
              </a:rPr>
              <a:t>REMINDERS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400" dirty="0">
                <a:latin typeface="Comic Sans MS" panose="030F0702030302020204" pitchFamily="66" charset="0"/>
              </a:rPr>
            </a:br>
            <a:r>
              <a:rPr lang="en-GB" sz="2800" dirty="0">
                <a:latin typeface="Comic Sans MS" panose="030F0702030302020204" pitchFamily="66" charset="0"/>
              </a:rPr>
              <a:t>School starts at 8:45 and finishes at 3:30pm. </a:t>
            </a:r>
            <a:br>
              <a:rPr lang="en-GB" sz="2800" dirty="0">
                <a:latin typeface="Comic Sans MS" panose="030F0702030302020204" pitchFamily="66" charset="0"/>
              </a:rPr>
            </a:br>
            <a:br>
              <a:rPr lang="en-GB" sz="2800" dirty="0">
                <a:latin typeface="Comic Sans MS" panose="030F0702030302020204" pitchFamily="66" charset="0"/>
              </a:rPr>
            </a:br>
            <a:br>
              <a:rPr lang="en-GB" sz="2800" dirty="0">
                <a:latin typeface="Comic Sans MS" panose="030F0702030302020204" pitchFamily="66" charset="0"/>
              </a:rPr>
            </a:br>
            <a:r>
              <a:rPr lang="en-GB" sz="2800" dirty="0">
                <a:latin typeface="Comic Sans MS" panose="030F0702030302020204" pitchFamily="66" charset="0"/>
              </a:rPr>
              <a:t>PE will be on Tuesday and Thursday. </a:t>
            </a:r>
            <a:br>
              <a:rPr lang="en-GB" sz="2800" dirty="0">
                <a:latin typeface="Comic Sans MS" panose="030F0702030302020204" pitchFamily="66" charset="0"/>
              </a:rPr>
            </a:br>
            <a:br>
              <a:rPr lang="en-GB" sz="2800" dirty="0">
                <a:latin typeface="Comic Sans MS" panose="030F0702030302020204" pitchFamily="66" charset="0"/>
              </a:rPr>
            </a:br>
            <a:r>
              <a:rPr lang="en-GB" sz="2800" dirty="0">
                <a:latin typeface="Comic Sans MS" panose="030F0702030302020204" pitchFamily="66" charset="0"/>
              </a:rPr>
              <a:t>We visit the library as a class every Tuesday. Y4 children can visit the library at lunchtime every Thursday.</a:t>
            </a:r>
            <a:br>
              <a:rPr lang="en-GB" sz="2800" dirty="0">
                <a:latin typeface="Comic Sans MS" panose="030F0702030302020204" pitchFamily="66" charset="0"/>
              </a:rPr>
            </a:br>
            <a:br>
              <a:rPr lang="en-GB" sz="2800" dirty="0">
                <a:latin typeface="Comic Sans MS" panose="030F0702030302020204" pitchFamily="66" charset="0"/>
              </a:rPr>
            </a:br>
            <a:r>
              <a:rPr lang="en-US" sz="2800" dirty="0">
                <a:latin typeface="Comic Sans MS" panose="030F0702030302020204" pitchFamily="66" charset="0"/>
              </a:rPr>
              <a:t>Please check the school’s website for letters and information about the curriculum.</a:t>
            </a:r>
            <a:br>
              <a:rPr lang="en-US" sz="24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Rectangle 4">
            <a:extLst>
              <a:ext uri="{FF2B5EF4-FFF2-40B4-BE49-F238E27FC236}">
                <a16:creationId xmlns:a16="http://schemas.microsoft.com/office/drawing/2014/main" id="{CF21F5BE-0FE6-4D54-B66B-3DB491C1ABD1}"/>
              </a:ext>
            </a:extLst>
          </p:cNvPr>
          <p:cNvSpPr/>
          <p:nvPr/>
        </p:nvSpPr>
        <p:spPr>
          <a:xfrm>
            <a:off x="122400" y="136800"/>
            <a:ext cx="11839238" cy="64296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763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0A3FD911-08B1-4FA3-95EF-97DD9321595B}"/>
              </a:ext>
            </a:extLst>
          </p:cNvPr>
          <p:cNvSpPr txBox="1">
            <a:spLocks/>
          </p:cNvSpPr>
          <p:nvPr/>
        </p:nvSpPr>
        <p:spPr>
          <a:xfrm>
            <a:off x="4066725" y="3122423"/>
            <a:ext cx="4229987"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sz="2000">
                <a:latin typeface="Comic Sans MS" panose="030F0702030302020204" pitchFamily="66" charset="0"/>
              </a:rPr>
              <a:t> </a:t>
            </a:r>
            <a:br>
              <a:rPr lang="en-GB" sz="2000">
                <a:latin typeface="Comic Sans MS" panose="030F0702030302020204" pitchFamily="66" charset="0"/>
              </a:rPr>
            </a:br>
            <a:r>
              <a:rPr lang="en-GB" sz="2000">
                <a:latin typeface="Comic Sans MS" panose="030F0702030302020204" pitchFamily="66" charset="0"/>
              </a:rPr>
              <a:t>   </a:t>
            </a:r>
            <a:r>
              <a:rPr lang="en-GB" sz="4400">
                <a:latin typeface="Comic Sans MS" panose="030F0702030302020204" pitchFamily="66" charset="0"/>
              </a:rPr>
              <a:t>Questions?</a:t>
            </a:r>
            <a:br>
              <a:rPr lang="en-GB" sz="2000">
                <a:latin typeface="Comic Sans MS" panose="030F0702030302020204" pitchFamily="66" charset="0"/>
              </a:rPr>
            </a:br>
            <a:br>
              <a:rPr lang="en-GB" sz="2000">
                <a:latin typeface="Comic Sans MS" panose="030F0702030302020204" pitchFamily="66" charset="0"/>
              </a:rPr>
            </a:br>
            <a:br>
              <a:rPr lang="en-GB" sz="2000">
                <a:latin typeface="Comic Sans MS" panose="030F0702030302020204" pitchFamily="66" charset="0"/>
              </a:rPr>
            </a:br>
            <a:br>
              <a:rPr lang="en-GB" sz="2000">
                <a:latin typeface="Comic Sans MS" panose="030F0702030302020204" pitchFamily="66" charset="0"/>
              </a:rPr>
            </a:br>
            <a:br>
              <a:rPr lang="en-GB" sz="2000">
                <a:latin typeface="Comic Sans MS" panose="030F0702030302020204" pitchFamily="66" charset="0"/>
              </a:rPr>
            </a:br>
            <a:br>
              <a:rPr lang="en-GB" sz="2000">
                <a:latin typeface="Comic Sans MS" panose="030F0702030302020204" pitchFamily="66" charset="0"/>
              </a:rPr>
            </a:br>
            <a:br>
              <a:rPr lang="en-US" sz="2000">
                <a:latin typeface="Comic Sans MS" panose="030F0702030302020204" pitchFamily="66" charset="0"/>
              </a:rPr>
            </a:br>
            <a:br>
              <a:rPr lang="en-GB" sz="2000">
                <a:latin typeface="Comic Sans MS" panose="030F0702030302020204" pitchFamily="66" charset="0"/>
              </a:rPr>
            </a:br>
            <a:endParaRPr lang="en-GB" sz="2000" dirty="0"/>
          </a:p>
        </p:txBody>
      </p:sp>
    </p:spTree>
    <p:extLst>
      <p:ext uri="{BB962C8B-B14F-4D97-AF65-F5344CB8AC3E}">
        <p14:creationId xmlns:p14="http://schemas.microsoft.com/office/powerpoint/2010/main" val="355828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592606" y="4488809"/>
            <a:ext cx="7126804" cy="2387600"/>
          </a:xfrm>
        </p:spPr>
        <p:txBody>
          <a:bodyPr>
            <a:noAutofit/>
          </a:bodyPr>
          <a:lstStyle/>
          <a:p>
            <a:pPr algn="l"/>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We are a uniform school! </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Our school uniform consists grey skirts, culottes, trousers or shorts. Royal blue or yellow polo shirt, sweatshirt or fleece with or without the school logo. Children may wear blue or yellow check summer dresses. All pupils must wear black shoes or all black trainers. </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PE will be on </a:t>
            </a:r>
            <a:r>
              <a:rPr lang="en-GB" sz="2000" b="1" dirty="0">
                <a:latin typeface="Comic Sans MS" panose="030F0702030302020204" pitchFamily="66" charset="0"/>
              </a:rPr>
              <a:t>Tuesday</a:t>
            </a:r>
            <a:r>
              <a:rPr lang="en-GB" sz="2000" dirty="0">
                <a:latin typeface="Comic Sans MS" panose="030F0702030302020204" pitchFamily="66" charset="0"/>
              </a:rPr>
              <a:t> and </a:t>
            </a:r>
            <a:r>
              <a:rPr lang="en-GB" sz="2000" b="1" dirty="0">
                <a:latin typeface="Comic Sans MS" panose="030F0702030302020204" pitchFamily="66" charset="0"/>
              </a:rPr>
              <a:t>Thursday. </a:t>
            </a:r>
            <a:r>
              <a:rPr lang="en-GB" sz="2000" dirty="0">
                <a:latin typeface="Comic Sans MS" panose="030F0702030302020204" pitchFamily="66" charset="0"/>
              </a:rPr>
              <a:t>Children should come in wearing their school PE kit; white t-shirt, navy or black shorts, navy or black tracksuit and black trainers (with or without the school logo).</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Children with hair longer than their shoulders should have it tied back and children should not wear any jewellery with the exception of watches and stud earrings.</a:t>
            </a: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latin typeface="Comic Sans MS" panose="030F0702030302020204" pitchFamily="66" charset="0"/>
            </a:endParaRP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064" y="194535"/>
            <a:ext cx="1000838" cy="993463"/>
          </a:xfrm>
          <a:prstGeom prst="rect">
            <a:avLst/>
          </a:prstGeom>
          <a:noFill/>
        </p:spPr>
      </p:pic>
      <p:sp>
        <p:nvSpPr>
          <p:cNvPr id="5" name="Rectangle 4">
            <a:extLst>
              <a:ext uri="{FF2B5EF4-FFF2-40B4-BE49-F238E27FC236}">
                <a16:creationId xmlns:a16="http://schemas.microsoft.com/office/drawing/2014/main" id="{CF21F5BE-0FE6-4D54-B66B-3DB491C1ABD1}"/>
              </a:ext>
            </a:extLst>
          </p:cNvPr>
          <p:cNvSpPr/>
          <p:nvPr/>
        </p:nvSpPr>
        <p:spPr>
          <a:xfrm>
            <a:off x="176381" y="134224"/>
            <a:ext cx="11839238" cy="654834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DD8F652-C0E9-4827-81A8-A05E1715192C}"/>
              </a:ext>
            </a:extLst>
          </p:cNvPr>
          <p:cNvSpPr txBox="1"/>
          <p:nvPr/>
        </p:nvSpPr>
        <p:spPr>
          <a:xfrm>
            <a:off x="3094463" y="309229"/>
            <a:ext cx="2074753" cy="646331"/>
          </a:xfrm>
          <a:prstGeom prst="rect">
            <a:avLst/>
          </a:prstGeom>
          <a:noFill/>
        </p:spPr>
        <p:txBody>
          <a:bodyPr wrap="square" rtlCol="0">
            <a:spAutoFit/>
          </a:bodyPr>
          <a:lstStyle/>
          <a:p>
            <a:r>
              <a:rPr lang="en-GB" sz="3600" b="1" u="sng" dirty="0">
                <a:latin typeface="Comic Sans MS" panose="030F0702030302020204" pitchFamily="66" charset="0"/>
              </a:rPr>
              <a:t>Uniform</a:t>
            </a:r>
            <a:endParaRPr lang="en-GB" sz="2400" b="1" u="sng" dirty="0">
              <a:latin typeface="Comic Sans MS" panose="030F0702030302020204" pitchFamily="66" charset="0"/>
            </a:endParaRPr>
          </a:p>
        </p:txBody>
      </p:sp>
      <p:pic>
        <p:nvPicPr>
          <p:cNvPr id="3074" name="Picture 2" descr="Plain White PE T-Shirt"/>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45907" y="309229"/>
            <a:ext cx="2202747" cy="22027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ite Polo Shirt |General Schoolwear | Loop"/>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62052" y="364740"/>
            <a:ext cx="1724700" cy="23075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oy's Navy Blue Sports Shorts - School Days Direct"/>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544402" y="2717278"/>
            <a:ext cx="1501217" cy="15012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didas Kids Boys TENSAUR School Shoes Black Trainers Casual Sneakers Strap  | eBay"/>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719409" y="2901521"/>
            <a:ext cx="1316974" cy="1316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a:off x="9089915" y="2807186"/>
            <a:ext cx="1501217" cy="2892729"/>
          </a:xfrm>
          <a:prstGeom prst="rect">
            <a:avLst/>
          </a:prstGeom>
        </p:spPr>
      </p:pic>
      <p:pic>
        <p:nvPicPr>
          <p:cNvPr id="7" name="Picture 6"/>
          <p:cNvPicPr>
            <a:picLocks noChangeAspect="1"/>
          </p:cNvPicPr>
          <p:nvPr/>
        </p:nvPicPr>
        <p:blipFill>
          <a:blip r:embed="rId8"/>
          <a:stretch>
            <a:fillRect/>
          </a:stretch>
        </p:blipFill>
        <p:spPr>
          <a:xfrm>
            <a:off x="6884818" y="291600"/>
            <a:ext cx="1669183" cy="2041507"/>
          </a:xfrm>
          <a:prstGeom prst="rect">
            <a:avLst/>
          </a:prstGeom>
        </p:spPr>
      </p:pic>
    </p:spTree>
    <p:extLst>
      <p:ext uri="{BB962C8B-B14F-4D97-AF65-F5344CB8AC3E}">
        <p14:creationId xmlns:p14="http://schemas.microsoft.com/office/powerpoint/2010/main" val="65953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231200" y="2823163"/>
            <a:ext cx="9144000" cy="2387600"/>
          </a:xfrm>
        </p:spPr>
        <p:txBody>
          <a:bodyPr>
            <a:noAutofit/>
          </a:bodyPr>
          <a:lstStyle/>
          <a:p>
            <a:pPr>
              <a:defRPr/>
            </a:pP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187" y="321545"/>
            <a:ext cx="1000838" cy="993463"/>
          </a:xfrm>
          <a:prstGeom prst="rect">
            <a:avLst/>
          </a:prstGeom>
          <a:noFill/>
        </p:spPr>
      </p:pic>
      <p:sp>
        <p:nvSpPr>
          <p:cNvPr id="5" name="Rectangle 4">
            <a:extLst>
              <a:ext uri="{FF2B5EF4-FFF2-40B4-BE49-F238E27FC236}">
                <a16:creationId xmlns:a16="http://schemas.microsoft.com/office/drawing/2014/main" id="{CF21F5BE-0FE6-4D54-B66B-3DB491C1ABD1}"/>
              </a:ext>
            </a:extLst>
          </p:cNvPr>
          <p:cNvSpPr/>
          <p:nvPr/>
        </p:nvSpPr>
        <p:spPr>
          <a:xfrm>
            <a:off x="192947" y="136800"/>
            <a:ext cx="11768691" cy="64296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DD8F652-C0E9-4827-81A8-A05E1715192C}"/>
              </a:ext>
            </a:extLst>
          </p:cNvPr>
          <p:cNvSpPr txBox="1"/>
          <p:nvPr/>
        </p:nvSpPr>
        <p:spPr>
          <a:xfrm>
            <a:off x="1231200" y="446809"/>
            <a:ext cx="4005818" cy="461665"/>
          </a:xfrm>
          <a:prstGeom prst="rect">
            <a:avLst/>
          </a:prstGeom>
          <a:noFill/>
        </p:spPr>
        <p:txBody>
          <a:bodyPr wrap="square" rtlCol="0">
            <a:spAutoFit/>
          </a:bodyPr>
          <a:lstStyle/>
          <a:p>
            <a:r>
              <a:rPr lang="en-GB" sz="2400" dirty="0">
                <a:latin typeface="Comic Sans MS" panose="030F0702030302020204" pitchFamily="66" charset="0"/>
              </a:rPr>
              <a:t>Roles and Responsibilities</a:t>
            </a:r>
          </a:p>
        </p:txBody>
      </p:sp>
      <p:sp>
        <p:nvSpPr>
          <p:cNvPr id="6" name="Title 1">
            <a:extLst>
              <a:ext uri="{FF2B5EF4-FFF2-40B4-BE49-F238E27FC236}">
                <a16:creationId xmlns:a16="http://schemas.microsoft.com/office/drawing/2014/main" id="{DA95050F-5AB3-4358-9B90-305E43F0B78D}"/>
              </a:ext>
            </a:extLst>
          </p:cNvPr>
          <p:cNvSpPr txBox="1">
            <a:spLocks/>
          </p:cNvSpPr>
          <p:nvPr/>
        </p:nvSpPr>
        <p:spPr>
          <a:xfrm>
            <a:off x="1074341" y="1246176"/>
            <a:ext cx="8910431"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2000" dirty="0">
                <a:solidFill>
                  <a:srgbClr val="0070C0"/>
                </a:solidFill>
                <a:latin typeface="Comic Sans MS" panose="030F0702030302020204" pitchFamily="66" charset="0"/>
              </a:rPr>
            </a:br>
            <a:br>
              <a:rPr lang="en-GB" sz="2000" dirty="0">
                <a:solidFill>
                  <a:srgbClr val="0070C0"/>
                </a:solidFill>
                <a:latin typeface="Comic Sans MS" panose="030F0702030302020204" pitchFamily="66" charset="0"/>
              </a:rPr>
            </a:br>
            <a:r>
              <a:rPr lang="en-GB" sz="2400" dirty="0">
                <a:solidFill>
                  <a:srgbClr val="0070C0"/>
                </a:solidFill>
                <a:latin typeface="Comic Sans MS" panose="030F0702030302020204" pitchFamily="66" charset="0"/>
              </a:rPr>
              <a:t>     </a:t>
            </a:r>
            <a:endParaRPr lang="en-GB" sz="2400" dirty="0">
              <a:latin typeface="Comic Sans MS" panose="030F0702030302020204" pitchFamily="66" charset="0"/>
            </a:endParaRPr>
          </a:p>
          <a:p>
            <a:pPr algn="l"/>
            <a:endParaRPr lang="en-GB" sz="2400" dirty="0">
              <a:latin typeface="Comic Sans MS" panose="030F0702030302020204" pitchFamily="66" charset="0"/>
            </a:endParaRPr>
          </a:p>
          <a:p>
            <a:pPr algn="l"/>
            <a:r>
              <a:rPr lang="en-GB" sz="2400" dirty="0">
                <a:latin typeface="Comic Sans MS" panose="030F0702030302020204" pitchFamily="66" charset="0"/>
              </a:rPr>
              <a:t>At Stillness Junior School we have a number of roles and responsibilities at the school. At the beginning of the year we will speak to the children about the different roles and what their responsibility would be. </a:t>
            </a:r>
          </a:p>
          <a:p>
            <a:pPr algn="l"/>
            <a:endParaRPr lang="en-GB" sz="2000" dirty="0">
              <a:solidFill>
                <a:srgbClr val="0070C0"/>
              </a:solidFill>
              <a:latin typeface="Comic Sans MS" panose="030F0702030302020204" pitchFamily="66" charset="0"/>
            </a:endParaRPr>
          </a:p>
          <a:p>
            <a:pPr algn="l"/>
            <a:br>
              <a:rPr lang="en-US" sz="2000" dirty="0">
                <a:solidFill>
                  <a:srgbClr val="0070C0"/>
                </a:solidFill>
                <a:latin typeface="Comic Sans MS" panose="030F0702030302020204" pitchFamily="66" charset="0"/>
              </a:rPr>
            </a:br>
            <a:br>
              <a:rPr lang="en-GB" sz="2000" dirty="0">
                <a:solidFill>
                  <a:srgbClr val="0070C0"/>
                </a:solidFill>
                <a:latin typeface="Comic Sans MS" panose="030F0702030302020204" pitchFamily="66" charset="0"/>
              </a:rPr>
            </a:br>
            <a:endParaRPr lang="en-GB" sz="2000" dirty="0">
              <a:solidFill>
                <a:srgbClr val="0070C0"/>
              </a:solidFill>
              <a:latin typeface="Comic Sans MS" panose="030F0702030302020204" pitchFamily="66" charset="0"/>
            </a:endParaRPr>
          </a:p>
        </p:txBody>
      </p:sp>
      <p:sp>
        <p:nvSpPr>
          <p:cNvPr id="7" name="TextBox 6"/>
          <p:cNvSpPr txBox="1"/>
          <p:nvPr/>
        </p:nvSpPr>
        <p:spPr>
          <a:xfrm>
            <a:off x="898691" y="3035925"/>
            <a:ext cx="4670836"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School Council</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Play Leader</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Librarian</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PE Monitor</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Music Monitor</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First Aider</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Computer Monitor</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Wellbeing Champion</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In class job roles</a:t>
            </a:r>
          </a:p>
        </p:txBody>
      </p:sp>
      <p:pic>
        <p:nvPicPr>
          <p:cNvPr id="2050" name="Picture 2" descr="First Aider Safety Badge - Rectangle | Se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847" y="2589554"/>
            <a:ext cx="2862143" cy="15240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Blue Peer Mediator Rounded Edge Bar Ba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2296" y="2485461"/>
            <a:ext cx="2571298" cy="24319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nitor Enamel Badge | Blue | 30x26.4mm | School Badge"/>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227524" y="1422463"/>
            <a:ext cx="1198822" cy="119882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lay Leader Hi Vis Vests | High Viz Safety Vest for Children"/>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341849" y="4149873"/>
            <a:ext cx="1900357" cy="19003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E Bar Badge by School Badges UK"/>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081885" y="4259965"/>
            <a:ext cx="1288500" cy="128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21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042281" y="305873"/>
            <a:ext cx="9144000" cy="2387600"/>
          </a:xfrm>
        </p:spPr>
        <p:txBody>
          <a:bodyPr>
            <a:noAutofit/>
          </a:bodyPr>
          <a:lstStyle/>
          <a:p>
            <a:pPr>
              <a:defRPr/>
            </a:pPr>
            <a:br>
              <a:rPr lang="en-GB" sz="2000" dirty="0">
                <a:latin typeface="Comic Sans MS" panose="030F0702030302020204" pitchFamily="66" charset="0"/>
              </a:rPr>
            </a:br>
            <a:r>
              <a:rPr lang="en-GB" sz="3600" b="1" u="sng" dirty="0">
                <a:latin typeface="Comic Sans MS" panose="030F0702030302020204" pitchFamily="66" charset="0"/>
              </a:rPr>
              <a:t>Curriculum Map</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265" y="254043"/>
            <a:ext cx="1000838" cy="993463"/>
          </a:xfrm>
          <a:prstGeom prst="rect">
            <a:avLst/>
          </a:prstGeom>
          <a:noFill/>
        </p:spPr>
      </p:pic>
      <p:sp>
        <p:nvSpPr>
          <p:cNvPr id="5" name="TextBox 4">
            <a:extLst>
              <a:ext uri="{FF2B5EF4-FFF2-40B4-BE49-F238E27FC236}">
                <a16:creationId xmlns:a16="http://schemas.microsoft.com/office/drawing/2014/main" id="{945D985B-FC05-4AD2-B20B-88577110FECD}"/>
              </a:ext>
            </a:extLst>
          </p:cNvPr>
          <p:cNvSpPr txBox="1"/>
          <p:nvPr/>
        </p:nvSpPr>
        <p:spPr>
          <a:xfrm>
            <a:off x="768170" y="1385364"/>
            <a:ext cx="4958046" cy="2246769"/>
          </a:xfrm>
          <a:prstGeom prst="rect">
            <a:avLst/>
          </a:prstGeom>
          <a:noFill/>
        </p:spPr>
        <p:txBody>
          <a:bodyPr wrap="square" rtlCol="0">
            <a:spAutoFit/>
          </a:bodyPr>
          <a:lstStyle/>
          <a:p>
            <a:r>
              <a:rPr lang="en-GB" sz="2000" dirty="0">
                <a:latin typeface="Comic Sans MS" panose="030F0702030302020204" pitchFamily="66" charset="0"/>
              </a:rPr>
              <a:t>In Y4 we have high expectations of all our pupils to achieve to the best of their ability. </a:t>
            </a:r>
          </a:p>
          <a:p>
            <a:endParaRPr lang="en-GB" sz="2000" dirty="0">
              <a:latin typeface="Comic Sans MS" panose="030F0702030302020204" pitchFamily="66" charset="0"/>
            </a:endParaRPr>
          </a:p>
          <a:p>
            <a:r>
              <a:rPr lang="en-GB" sz="2000" dirty="0">
                <a:latin typeface="Comic Sans MS" panose="030F0702030302020204" pitchFamily="66" charset="0"/>
              </a:rPr>
              <a:t>Our main goal is that all children are exposed to a broad and engaging curriculum.</a:t>
            </a:r>
          </a:p>
        </p:txBody>
      </p:sp>
      <p:pic>
        <p:nvPicPr>
          <p:cNvPr id="6" name="Picture 5">
            <a:extLst>
              <a:ext uri="{FF2B5EF4-FFF2-40B4-BE49-F238E27FC236}">
                <a16:creationId xmlns:a16="http://schemas.microsoft.com/office/drawing/2014/main" id="{E085C51D-BEF4-4E40-AA47-6059ECF18EFD}"/>
              </a:ext>
            </a:extLst>
          </p:cNvPr>
          <p:cNvPicPr>
            <a:picLocks noChangeAspect="1"/>
          </p:cNvPicPr>
          <p:nvPr/>
        </p:nvPicPr>
        <p:blipFill>
          <a:blip r:embed="rId3"/>
          <a:stretch>
            <a:fillRect/>
          </a:stretch>
        </p:blipFill>
        <p:spPr>
          <a:xfrm>
            <a:off x="928684" y="3769991"/>
            <a:ext cx="4637018" cy="2551852"/>
          </a:xfrm>
          <a:prstGeom prst="rect">
            <a:avLst/>
          </a:prstGeom>
        </p:spPr>
      </p:pic>
      <p:pic>
        <p:nvPicPr>
          <p:cNvPr id="7" name="Picture 6">
            <a:extLst>
              <a:ext uri="{FF2B5EF4-FFF2-40B4-BE49-F238E27FC236}">
                <a16:creationId xmlns:a16="http://schemas.microsoft.com/office/drawing/2014/main" id="{107DCFCF-9C0F-4601-B106-E4663398F7B4}"/>
              </a:ext>
            </a:extLst>
          </p:cNvPr>
          <p:cNvPicPr>
            <a:picLocks noChangeAspect="1"/>
          </p:cNvPicPr>
          <p:nvPr/>
        </p:nvPicPr>
        <p:blipFill>
          <a:blip r:embed="rId4"/>
          <a:stretch>
            <a:fillRect/>
          </a:stretch>
        </p:blipFill>
        <p:spPr>
          <a:xfrm>
            <a:off x="6332434" y="389074"/>
            <a:ext cx="5437185" cy="6191188"/>
          </a:xfrm>
          <a:prstGeom prst="rect">
            <a:avLst/>
          </a:prstGeom>
        </p:spPr>
      </p:pic>
      <p:sp>
        <p:nvSpPr>
          <p:cNvPr id="8" name="Rectangle 7">
            <a:extLst>
              <a:ext uri="{FF2B5EF4-FFF2-40B4-BE49-F238E27FC236}">
                <a16:creationId xmlns:a16="http://schemas.microsoft.com/office/drawing/2014/main" id="{BAB71D95-873F-4234-AC59-BCE0A11CC570}"/>
              </a:ext>
            </a:extLst>
          </p:cNvPr>
          <p:cNvSpPr/>
          <p:nvPr/>
        </p:nvSpPr>
        <p:spPr>
          <a:xfrm>
            <a:off x="230362" y="194537"/>
            <a:ext cx="11664038" cy="64689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9781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335040" y="519869"/>
            <a:ext cx="10375251" cy="2387600"/>
          </a:xfrm>
        </p:spPr>
        <p:txBody>
          <a:bodyPr>
            <a:normAutofit fontScale="90000"/>
          </a:bodyPr>
          <a:lstStyle/>
          <a:p>
            <a:pPr algn="l"/>
            <a:r>
              <a:rPr lang="en-GB" sz="2400" b="1" u="sng" dirty="0">
                <a:latin typeface="Comic Sans MS" panose="030F0702030302020204" pitchFamily="66" charset="0"/>
              </a:rPr>
              <a:t>Spellings</a:t>
            </a:r>
            <a:br>
              <a:rPr lang="en-GB" sz="2400" dirty="0">
                <a:latin typeface="Comic Sans MS" panose="030F0702030302020204" pitchFamily="66" charset="0"/>
              </a:rPr>
            </a:br>
            <a:br>
              <a:rPr lang="en-GB" sz="2400" dirty="0">
                <a:latin typeface="Comic Sans MS" panose="030F0702030302020204" pitchFamily="66" charset="0"/>
              </a:rPr>
            </a:br>
            <a:r>
              <a:rPr lang="en-GB" sz="2400" dirty="0">
                <a:latin typeface="Comic Sans MS" panose="030F0702030302020204" pitchFamily="66" charset="0"/>
              </a:rPr>
              <a:t>In class we have a spelling activity at the start of each day. </a:t>
            </a:r>
            <a:br>
              <a:rPr lang="en-GB" sz="2400" dirty="0">
                <a:latin typeface="Comic Sans MS" panose="030F0702030302020204" pitchFamily="66" charset="0"/>
              </a:rPr>
            </a:br>
            <a:br>
              <a:rPr lang="en-GB" sz="2400" dirty="0">
                <a:latin typeface="Comic Sans MS" panose="030F0702030302020204" pitchFamily="66" charset="0"/>
              </a:rPr>
            </a:br>
            <a:r>
              <a:rPr lang="en-GB" sz="2400" dirty="0">
                <a:latin typeface="Comic Sans MS" panose="030F0702030302020204" pitchFamily="66" charset="0"/>
              </a:rPr>
              <a:t>The weekly spellings are displayed in the classroom.</a:t>
            </a:r>
            <a:br>
              <a:rPr lang="en-GB" sz="2400" dirty="0">
                <a:latin typeface="Comic Sans MS" panose="030F0702030302020204" pitchFamily="66" charset="0"/>
              </a:rPr>
            </a:br>
            <a:br>
              <a:rPr lang="en-GB" sz="2400" dirty="0">
                <a:latin typeface="Comic Sans MS" panose="030F0702030302020204" pitchFamily="66" charset="0"/>
              </a:rPr>
            </a:br>
            <a:r>
              <a:rPr lang="en-GB" sz="2400" dirty="0">
                <a:latin typeface="Comic Sans MS" panose="030F0702030302020204" pitchFamily="66" charset="0"/>
              </a:rPr>
              <a:t>We encourage children to practise their spellings at home so they are ready for the test on Friday. </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336220"/>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B90C4670-1A61-46F6-9898-E8E4F2EF0112}"/>
              </a:ext>
            </a:extLst>
          </p:cNvPr>
          <p:cNvGrpSpPr/>
          <p:nvPr/>
        </p:nvGrpSpPr>
        <p:grpSpPr>
          <a:xfrm>
            <a:off x="6155351" y="3069594"/>
            <a:ext cx="5554940" cy="3592893"/>
            <a:chOff x="1231200" y="832952"/>
            <a:chExt cx="9921667" cy="5830511"/>
          </a:xfrm>
        </p:grpSpPr>
        <p:pic>
          <p:nvPicPr>
            <p:cNvPr id="3" name="Picture 2">
              <a:extLst>
                <a:ext uri="{FF2B5EF4-FFF2-40B4-BE49-F238E27FC236}">
                  <a16:creationId xmlns:a16="http://schemas.microsoft.com/office/drawing/2014/main" id="{83E71A27-E2BD-4054-AC79-04B30FEEB148}"/>
                </a:ext>
              </a:extLst>
            </p:cNvPr>
            <p:cNvPicPr>
              <a:picLocks noChangeAspect="1"/>
            </p:cNvPicPr>
            <p:nvPr/>
          </p:nvPicPr>
          <p:blipFill>
            <a:blip r:embed="rId3"/>
            <a:stretch>
              <a:fillRect/>
            </a:stretch>
          </p:blipFill>
          <p:spPr>
            <a:xfrm>
              <a:off x="1231200" y="832952"/>
              <a:ext cx="9921667" cy="5830511"/>
            </a:xfrm>
            <a:prstGeom prst="rect">
              <a:avLst/>
            </a:prstGeom>
          </p:spPr>
        </p:pic>
        <p:sp>
          <p:nvSpPr>
            <p:cNvPr id="5" name="Rectangle 4">
              <a:extLst>
                <a:ext uri="{FF2B5EF4-FFF2-40B4-BE49-F238E27FC236}">
                  <a16:creationId xmlns:a16="http://schemas.microsoft.com/office/drawing/2014/main" id="{9D24A60B-29C4-4F40-81E9-114539FCDF41}"/>
                </a:ext>
              </a:extLst>
            </p:cNvPr>
            <p:cNvSpPr/>
            <p:nvPr/>
          </p:nvSpPr>
          <p:spPr>
            <a:xfrm>
              <a:off x="5409488" y="5939327"/>
              <a:ext cx="1521151" cy="50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a:extLst>
              <a:ext uri="{FF2B5EF4-FFF2-40B4-BE49-F238E27FC236}">
                <a16:creationId xmlns:a16="http://schemas.microsoft.com/office/drawing/2014/main" id="{56649F39-A7AF-4D05-94B6-4F1923446AC3}"/>
              </a:ext>
            </a:extLst>
          </p:cNvPr>
          <p:cNvPicPr>
            <a:picLocks noChangeAspect="1"/>
          </p:cNvPicPr>
          <p:nvPr/>
        </p:nvPicPr>
        <p:blipFill>
          <a:blip r:embed="rId4"/>
          <a:stretch>
            <a:fillRect/>
          </a:stretch>
        </p:blipFill>
        <p:spPr>
          <a:xfrm>
            <a:off x="481708" y="3070570"/>
            <a:ext cx="5554943" cy="3511919"/>
          </a:xfrm>
          <a:prstGeom prst="rect">
            <a:avLst/>
          </a:prstGeom>
        </p:spPr>
      </p:pic>
    </p:spTree>
    <p:extLst>
      <p:ext uri="{BB962C8B-B14F-4D97-AF65-F5344CB8AC3E}">
        <p14:creationId xmlns:p14="http://schemas.microsoft.com/office/powerpoint/2010/main" val="289657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1B2031-7CD7-419C-910A-805CC036024B}"/>
              </a:ext>
            </a:extLst>
          </p:cNvPr>
          <p:cNvPicPr>
            <a:picLocks noChangeAspect="1"/>
          </p:cNvPicPr>
          <p:nvPr/>
        </p:nvPicPr>
        <p:blipFill>
          <a:blip r:embed="rId2"/>
          <a:stretch>
            <a:fillRect/>
          </a:stretch>
        </p:blipFill>
        <p:spPr>
          <a:xfrm>
            <a:off x="2655283" y="1425615"/>
            <a:ext cx="9315450" cy="5437871"/>
          </a:xfrm>
          <a:prstGeom prst="rect">
            <a:avLst/>
          </a:prstGeom>
        </p:spPr>
      </p:pic>
      <p:sp>
        <p:nvSpPr>
          <p:cNvPr id="8" name="TextBox 7">
            <a:extLst>
              <a:ext uri="{FF2B5EF4-FFF2-40B4-BE49-F238E27FC236}">
                <a16:creationId xmlns:a16="http://schemas.microsoft.com/office/drawing/2014/main" id="{0572D329-76C5-45DC-8BA1-B5C57BBCFA8C}"/>
              </a:ext>
            </a:extLst>
          </p:cNvPr>
          <p:cNvSpPr txBox="1"/>
          <p:nvPr/>
        </p:nvSpPr>
        <p:spPr>
          <a:xfrm>
            <a:off x="285724" y="573410"/>
            <a:ext cx="10122359" cy="923330"/>
          </a:xfrm>
          <a:prstGeom prst="rect">
            <a:avLst/>
          </a:prstGeom>
          <a:noFill/>
        </p:spPr>
        <p:txBody>
          <a:bodyPr wrap="square" rtlCol="0">
            <a:spAutoFit/>
          </a:bodyPr>
          <a:lstStyle/>
          <a:p>
            <a:r>
              <a:rPr lang="en-GB" dirty="0"/>
              <a:t>The children will now be given 10 spellings each week to learn in school and at home.</a:t>
            </a:r>
          </a:p>
          <a:p>
            <a:r>
              <a:rPr lang="en-GB" dirty="0"/>
              <a:t>Most sets of spellings will follow a phonics or grammar rule.</a:t>
            </a:r>
          </a:p>
          <a:p>
            <a:r>
              <a:rPr lang="en-GB" dirty="0"/>
              <a:t>The children will still complete a spelling test in their English book every Friday.</a:t>
            </a:r>
          </a:p>
        </p:txBody>
      </p:sp>
      <p:sp>
        <p:nvSpPr>
          <p:cNvPr id="9" name="Rectangle 8">
            <a:extLst>
              <a:ext uri="{FF2B5EF4-FFF2-40B4-BE49-F238E27FC236}">
                <a16:creationId xmlns:a16="http://schemas.microsoft.com/office/drawing/2014/main" id="{9276F925-2184-445C-9374-69B74425CABE}"/>
              </a:ext>
            </a:extLst>
          </p:cNvPr>
          <p:cNvSpPr/>
          <p:nvPr/>
        </p:nvSpPr>
        <p:spPr>
          <a:xfrm>
            <a:off x="285724" y="275203"/>
            <a:ext cx="2369559" cy="369332"/>
          </a:xfrm>
          <a:prstGeom prst="rect">
            <a:avLst/>
          </a:prstGeom>
        </p:spPr>
        <p:txBody>
          <a:bodyPr wrap="none">
            <a:spAutoFit/>
          </a:bodyPr>
          <a:lstStyle/>
          <a:p>
            <a:r>
              <a:rPr lang="en-GB" b="1" u="sng" dirty="0">
                <a:latin typeface="Comic Sans MS" panose="030F0702030302020204" pitchFamily="66" charset="0"/>
              </a:rPr>
              <a:t>Spellings - Changes</a:t>
            </a:r>
            <a:endParaRPr lang="en-GB" dirty="0"/>
          </a:p>
        </p:txBody>
      </p:sp>
      <p:sp>
        <p:nvSpPr>
          <p:cNvPr id="10" name="TextBox 9">
            <a:extLst>
              <a:ext uri="{FF2B5EF4-FFF2-40B4-BE49-F238E27FC236}">
                <a16:creationId xmlns:a16="http://schemas.microsoft.com/office/drawing/2014/main" id="{5C1AEA53-CA20-4F43-9E86-D6774116AC4C}"/>
              </a:ext>
            </a:extLst>
          </p:cNvPr>
          <p:cNvSpPr txBox="1"/>
          <p:nvPr/>
        </p:nvSpPr>
        <p:spPr>
          <a:xfrm>
            <a:off x="460229" y="4954725"/>
            <a:ext cx="2020548" cy="1477328"/>
          </a:xfrm>
          <a:prstGeom prst="rect">
            <a:avLst/>
          </a:prstGeom>
          <a:noFill/>
        </p:spPr>
        <p:txBody>
          <a:bodyPr wrap="square" rtlCol="0">
            <a:spAutoFit/>
          </a:bodyPr>
          <a:lstStyle/>
          <a:p>
            <a:r>
              <a:rPr lang="en-GB" dirty="0"/>
              <a:t>The spelling document will be on the school website in the English section. </a:t>
            </a:r>
          </a:p>
        </p:txBody>
      </p:sp>
      <p:sp>
        <p:nvSpPr>
          <p:cNvPr id="12" name="Rectangle 11">
            <a:extLst>
              <a:ext uri="{FF2B5EF4-FFF2-40B4-BE49-F238E27FC236}">
                <a16:creationId xmlns:a16="http://schemas.microsoft.com/office/drawing/2014/main" id="{E386CD02-1D35-4929-9EF8-14534E442E53}"/>
              </a:ext>
            </a:extLst>
          </p:cNvPr>
          <p:cNvSpPr/>
          <p:nvPr/>
        </p:nvSpPr>
        <p:spPr>
          <a:xfrm>
            <a:off x="153619" y="194537"/>
            <a:ext cx="11808019" cy="65500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058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77DBFD8-7D3B-4A55-915C-BEBFAAB15FB4}"/>
              </a:ext>
            </a:extLst>
          </p:cNvPr>
          <p:cNvGrpSpPr/>
          <p:nvPr/>
        </p:nvGrpSpPr>
        <p:grpSpPr>
          <a:xfrm>
            <a:off x="-338543" y="982335"/>
            <a:ext cx="3881286" cy="5875665"/>
            <a:chOff x="8466862" y="286019"/>
            <a:chExt cx="3881286" cy="3608306"/>
          </a:xfrm>
        </p:grpSpPr>
        <p:pic>
          <p:nvPicPr>
            <p:cNvPr id="3" name="Picture 2" descr="Reading Comprehension - luddfoot.polarismat.org.uk">
              <a:extLst>
                <a:ext uri="{FF2B5EF4-FFF2-40B4-BE49-F238E27FC236}">
                  <a16:creationId xmlns:a16="http://schemas.microsoft.com/office/drawing/2014/main" id="{09754BD1-D606-4210-8B75-16C9F2B14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862" y="286019"/>
              <a:ext cx="3881286" cy="3608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7467132-6452-4DC0-AF41-9FFCD60AEFDA}"/>
                </a:ext>
              </a:extLst>
            </p:cNvPr>
            <p:cNvSpPr/>
            <p:nvPr/>
          </p:nvSpPr>
          <p:spPr>
            <a:xfrm>
              <a:off x="10810897" y="569233"/>
              <a:ext cx="748858" cy="777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0CED8EA-A308-48E9-AE74-7D44F11475FA}"/>
                </a:ext>
              </a:extLst>
            </p:cNvPr>
            <p:cNvSpPr/>
            <p:nvPr/>
          </p:nvSpPr>
          <p:spPr>
            <a:xfrm>
              <a:off x="10246727" y="989045"/>
              <a:ext cx="748858" cy="573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6BE1CF5-FB72-4382-91F1-9F3E466E5003}"/>
                </a:ext>
              </a:extLst>
            </p:cNvPr>
            <p:cNvSpPr/>
            <p:nvPr/>
          </p:nvSpPr>
          <p:spPr>
            <a:xfrm>
              <a:off x="10715319" y="1434905"/>
              <a:ext cx="1110060" cy="1228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49439F5-672C-4FD4-8FED-359334D997C9}"/>
                </a:ext>
              </a:extLst>
            </p:cNvPr>
            <p:cNvSpPr/>
            <p:nvPr/>
          </p:nvSpPr>
          <p:spPr>
            <a:xfrm>
              <a:off x="10715319" y="2548474"/>
              <a:ext cx="994668" cy="1228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3F0CE03-8C07-4D65-8AFD-0A5789CD73E4}"/>
                </a:ext>
              </a:extLst>
            </p:cNvPr>
            <p:cNvSpPr/>
            <p:nvPr/>
          </p:nvSpPr>
          <p:spPr>
            <a:xfrm>
              <a:off x="10565745" y="1991690"/>
              <a:ext cx="994668" cy="1228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86D2B6-01CF-431D-8852-1ED471EA17F4}"/>
                </a:ext>
              </a:extLst>
            </p:cNvPr>
            <p:cNvSpPr/>
            <p:nvPr/>
          </p:nvSpPr>
          <p:spPr>
            <a:xfrm>
              <a:off x="10547178" y="3459936"/>
              <a:ext cx="994668" cy="291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520578" y="-1405265"/>
            <a:ext cx="9144000" cy="2387600"/>
          </a:xfrm>
        </p:spPr>
        <p:txBody>
          <a:bodyPr>
            <a:normAutofit/>
          </a:bodyPr>
          <a:lstStyle/>
          <a:p>
            <a:r>
              <a:rPr lang="en-GB" sz="3200" b="1" u="sng" dirty="0">
                <a:latin typeface="Comic Sans MS" panose="030F0702030302020204" pitchFamily="66" charset="0"/>
              </a:rPr>
              <a:t>Guided Reading</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860" y="339815"/>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Varjak Paw Audiobook - S.F. Said - Listening Books">
            <a:extLst>
              <a:ext uri="{FF2B5EF4-FFF2-40B4-BE49-F238E27FC236}">
                <a16:creationId xmlns:a16="http://schemas.microsoft.com/office/drawing/2014/main" id="{F7F3063A-3D0A-42B6-96D8-4694C58EC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384" y="1169518"/>
            <a:ext cx="1792536" cy="2320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Miraculous Journey of Edward Tulane: Amazon.co.uk: DiCamillo, Kate,  Ibatoulline, Bagram: 9781406360660: Books">
            <a:extLst>
              <a:ext uri="{FF2B5EF4-FFF2-40B4-BE49-F238E27FC236}">
                <a16:creationId xmlns:a16="http://schemas.microsoft.com/office/drawing/2014/main" id="{E586EACB-42D0-4059-8E82-7B6E12D8545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424201" y="1169518"/>
            <a:ext cx="1792536" cy="23465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Firework-Maker's Daughter — The Margate Bookshop">
            <a:extLst>
              <a:ext uri="{FF2B5EF4-FFF2-40B4-BE49-F238E27FC236}">
                <a16:creationId xmlns:a16="http://schemas.microsoft.com/office/drawing/2014/main" id="{E6BCB467-C25C-40E6-9C8A-A50EFF8A7DB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199838" y="1188000"/>
            <a:ext cx="2744901" cy="23465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5641C70-F464-4647-94EA-63E142A3259A}"/>
              </a:ext>
            </a:extLst>
          </p:cNvPr>
          <p:cNvSpPr txBox="1"/>
          <p:nvPr/>
        </p:nvSpPr>
        <p:spPr>
          <a:xfrm>
            <a:off x="2886015" y="3752271"/>
            <a:ext cx="8660845" cy="2677656"/>
          </a:xfrm>
          <a:prstGeom prst="rect">
            <a:avLst/>
          </a:prstGeom>
          <a:noFill/>
        </p:spPr>
        <p:txBody>
          <a:bodyPr wrap="square" rtlCol="0">
            <a:spAutoFit/>
          </a:bodyPr>
          <a:lstStyle/>
          <a:p>
            <a:pPr>
              <a:spcBef>
                <a:spcPts val="0"/>
              </a:spcBef>
            </a:pPr>
            <a:r>
              <a:rPr lang="en-GB" sz="2400" dirty="0">
                <a:latin typeface="Comic Sans MS" panose="030F0702030302020204" pitchFamily="66" charset="0"/>
              </a:rPr>
              <a:t>Guided reading sessions will be based around these texts. </a:t>
            </a:r>
          </a:p>
          <a:p>
            <a:pPr>
              <a:spcBef>
                <a:spcPts val="0"/>
              </a:spcBef>
            </a:pPr>
            <a:endParaRPr lang="en-GB" sz="2400" dirty="0">
              <a:latin typeface="Comic Sans MS" panose="030F0702030302020204" pitchFamily="66" charset="0"/>
            </a:endParaRPr>
          </a:p>
          <a:p>
            <a:pPr>
              <a:spcBef>
                <a:spcPts val="0"/>
              </a:spcBef>
            </a:pPr>
            <a:r>
              <a:rPr lang="en-GB" sz="2400" dirty="0">
                <a:latin typeface="Comic Sans MS" panose="030F0702030302020204" pitchFamily="66" charset="0"/>
              </a:rPr>
              <a:t>We start the week by reading a chapter of the book and we have a class discussion. </a:t>
            </a:r>
          </a:p>
          <a:p>
            <a:pPr>
              <a:spcBef>
                <a:spcPts val="0"/>
              </a:spcBef>
            </a:pPr>
            <a:endParaRPr lang="en-GB" sz="2400" dirty="0">
              <a:latin typeface="Comic Sans MS" panose="030F0702030302020204" pitchFamily="66" charset="0"/>
            </a:endParaRPr>
          </a:p>
          <a:p>
            <a:pPr>
              <a:spcBef>
                <a:spcPts val="0"/>
              </a:spcBef>
            </a:pPr>
            <a:r>
              <a:rPr lang="en-GB" sz="2400" dirty="0">
                <a:latin typeface="Comic Sans MS" panose="030F0702030302020204" pitchFamily="66" charset="0"/>
              </a:rPr>
              <a:t>For the rest of the week, the children will answer VIPERS questions about the chapter they have read.</a:t>
            </a:r>
            <a:endParaRPr lang="en-GB" sz="2000" dirty="0"/>
          </a:p>
        </p:txBody>
      </p:sp>
      <p:pic>
        <p:nvPicPr>
          <p:cNvPr id="6" name="Picture 2" descr="Rumaysa: A Fairytale">
            <a:extLst>
              <a:ext uri="{FF2B5EF4-FFF2-40B4-BE49-F238E27FC236}">
                <a16:creationId xmlns:a16="http://schemas.microsoft.com/office/drawing/2014/main" id="{740A1308-29A2-482B-BC1E-C9E5A538E3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9777" y="1151036"/>
            <a:ext cx="2535506" cy="2357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08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322717" y="-1419600"/>
            <a:ext cx="9144000" cy="2387600"/>
          </a:xfrm>
        </p:spPr>
        <p:txBody>
          <a:bodyPr>
            <a:normAutofit/>
          </a:bodyPr>
          <a:lstStyle/>
          <a:p>
            <a:r>
              <a:rPr lang="en-GB" sz="2400" b="1" u="sng" dirty="0">
                <a:latin typeface="Comic Sans MS" panose="030F0702030302020204" pitchFamily="66" charset="0"/>
              </a:rPr>
              <a:t>Multiplication Timetables Check (MTC)</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252F3BA-BFE6-4828-975C-71FA243DBBDB}"/>
              </a:ext>
            </a:extLst>
          </p:cNvPr>
          <p:cNvSpPr txBox="1"/>
          <p:nvPr/>
        </p:nvSpPr>
        <p:spPr>
          <a:xfrm>
            <a:off x="648098" y="1423170"/>
            <a:ext cx="11046597" cy="3924151"/>
          </a:xfrm>
          <a:prstGeom prst="rect">
            <a:avLst/>
          </a:prstGeom>
          <a:noFill/>
        </p:spPr>
        <p:txBody>
          <a:bodyPr wrap="square" rtlCol="0">
            <a:spAutoFit/>
          </a:bodyPr>
          <a:lstStyle/>
          <a:p>
            <a:r>
              <a:rPr lang="en-GB" sz="2000" dirty="0">
                <a:latin typeface="Comic Sans MS" panose="030F0702030302020204" pitchFamily="66" charset="0"/>
              </a:rPr>
              <a:t>In June all eligible Y4 children will be completing their MTC.</a:t>
            </a:r>
          </a:p>
          <a:p>
            <a:endParaRPr lang="en-GB" sz="2000" dirty="0">
              <a:latin typeface="Comic Sans MS" panose="030F0702030302020204" pitchFamily="66" charset="0"/>
            </a:endParaRPr>
          </a:p>
          <a:p>
            <a:pPr marL="342900" indent="-342900">
              <a:lnSpc>
                <a:spcPct val="150000"/>
              </a:lnSpc>
              <a:buFont typeface="Arial" panose="020B0604020202020204" pitchFamily="34" charset="0"/>
              <a:buChar char="•"/>
            </a:pPr>
            <a:r>
              <a:rPr lang="en-GB" dirty="0">
                <a:latin typeface="Comic Sans MS" panose="030F0702030302020204" pitchFamily="66" charset="0"/>
              </a:rPr>
              <a:t>Children will be using chrome books</a:t>
            </a:r>
          </a:p>
          <a:p>
            <a:pPr marL="342900" indent="-342900">
              <a:lnSpc>
                <a:spcPct val="150000"/>
              </a:lnSpc>
              <a:buFont typeface="Arial" panose="020B0604020202020204" pitchFamily="34" charset="0"/>
              <a:buChar char="•"/>
            </a:pPr>
            <a:r>
              <a:rPr lang="en-GB" dirty="0">
                <a:latin typeface="Comic Sans MS" panose="030F0702030302020204" pitchFamily="66" charset="0"/>
              </a:rPr>
              <a:t>3 practise questions</a:t>
            </a:r>
          </a:p>
          <a:p>
            <a:pPr marL="342900" indent="-342900">
              <a:lnSpc>
                <a:spcPct val="150000"/>
              </a:lnSpc>
              <a:buFont typeface="Arial" panose="020B0604020202020204" pitchFamily="34" charset="0"/>
              <a:buChar char="•"/>
            </a:pPr>
            <a:r>
              <a:rPr lang="en-GB" dirty="0">
                <a:latin typeface="Comic Sans MS" panose="030F0702030302020204" pitchFamily="66" charset="0"/>
              </a:rPr>
              <a:t>25 questions</a:t>
            </a:r>
          </a:p>
          <a:p>
            <a:pPr marL="342900" indent="-342900">
              <a:lnSpc>
                <a:spcPct val="150000"/>
              </a:lnSpc>
              <a:buFont typeface="Arial" panose="020B0604020202020204" pitchFamily="34" charset="0"/>
              <a:buChar char="•"/>
            </a:pPr>
            <a:r>
              <a:rPr lang="en-GB" dirty="0">
                <a:latin typeface="Comic Sans MS" panose="030F0702030302020204" pitchFamily="66" charset="0"/>
              </a:rPr>
              <a:t>6 seconds to answer each question</a:t>
            </a:r>
          </a:p>
          <a:p>
            <a:pPr marL="342900" indent="-342900">
              <a:lnSpc>
                <a:spcPct val="150000"/>
              </a:lnSpc>
              <a:buFont typeface="Arial" panose="020B0604020202020204" pitchFamily="34" charset="0"/>
              <a:buChar char="•"/>
            </a:pPr>
            <a:r>
              <a:rPr lang="en-GB" dirty="0">
                <a:latin typeface="Comic Sans MS" panose="030F0702030302020204" pitchFamily="66" charset="0"/>
              </a:rPr>
              <a:t>The questions will only be multiplication and go up to 12x12</a:t>
            </a:r>
          </a:p>
          <a:p>
            <a:pPr marL="342900" indent="-342900">
              <a:lnSpc>
                <a:spcPct val="150000"/>
              </a:lnSpc>
              <a:buFont typeface="Arial" panose="020B0604020202020204" pitchFamily="34" charset="0"/>
              <a:buChar char="•"/>
            </a:pPr>
            <a:r>
              <a:rPr lang="en-GB" dirty="0">
                <a:latin typeface="Comic Sans MS" panose="030F0702030302020204" pitchFamily="66" charset="0"/>
              </a:rPr>
              <a:t>The results are not published publicly and there’s no pass or fail. The children will be told their score out of 25 in their Summer report. </a:t>
            </a:r>
          </a:p>
          <a:p>
            <a:endParaRPr lang="en-GB" sz="2000" dirty="0">
              <a:latin typeface="Comic Sans MS" panose="030F0702030302020204" pitchFamily="66" charset="0"/>
            </a:endParaRPr>
          </a:p>
        </p:txBody>
      </p:sp>
      <p:pic>
        <p:nvPicPr>
          <p:cNvPr id="9" name="Picture 8">
            <a:extLst>
              <a:ext uri="{FF2B5EF4-FFF2-40B4-BE49-F238E27FC236}">
                <a16:creationId xmlns:a16="http://schemas.microsoft.com/office/drawing/2014/main" id="{613FF3A6-FD28-4EF2-8CE0-228699B6A3DD}"/>
              </a:ext>
            </a:extLst>
          </p:cNvPr>
          <p:cNvPicPr>
            <a:picLocks noChangeAspect="1"/>
          </p:cNvPicPr>
          <p:nvPr/>
        </p:nvPicPr>
        <p:blipFill>
          <a:blip r:embed="rId3"/>
          <a:stretch>
            <a:fillRect/>
          </a:stretch>
        </p:blipFill>
        <p:spPr>
          <a:xfrm>
            <a:off x="8308205" y="469784"/>
            <a:ext cx="3218837" cy="2184806"/>
          </a:xfrm>
          <a:prstGeom prst="rect">
            <a:avLst/>
          </a:prstGeom>
        </p:spPr>
      </p:pic>
      <p:graphicFrame>
        <p:nvGraphicFramePr>
          <p:cNvPr id="3" name="Table 2">
            <a:extLst>
              <a:ext uri="{FF2B5EF4-FFF2-40B4-BE49-F238E27FC236}">
                <a16:creationId xmlns:a16="http://schemas.microsoft.com/office/drawing/2014/main" id="{02C1BE92-6584-40B3-9839-15EE70736A48}"/>
              </a:ext>
            </a:extLst>
          </p:cNvPr>
          <p:cNvGraphicFramePr>
            <a:graphicFrameLocks noGrp="1"/>
          </p:cNvGraphicFramePr>
          <p:nvPr>
            <p:extLst>
              <p:ext uri="{D42A27DB-BD31-4B8C-83A1-F6EECF244321}">
                <p14:modId xmlns:p14="http://schemas.microsoft.com/office/powerpoint/2010/main" val="1957423110"/>
              </p:ext>
            </p:extLst>
          </p:nvPr>
        </p:nvGraphicFramePr>
        <p:xfrm>
          <a:off x="494950" y="5652868"/>
          <a:ext cx="11032087" cy="370840"/>
        </p:xfrm>
        <a:graphic>
          <a:graphicData uri="http://schemas.openxmlformats.org/drawingml/2006/table">
            <a:tbl>
              <a:tblPr firstRow="1" bandRow="1">
                <a:tableStyleId>{5C22544A-7EE6-4342-B048-85BDC9FD1C3A}</a:tableStyleId>
              </a:tblPr>
              <a:tblGrid>
                <a:gridCol w="1002917">
                  <a:extLst>
                    <a:ext uri="{9D8B030D-6E8A-4147-A177-3AD203B41FA5}">
                      <a16:colId xmlns:a16="http://schemas.microsoft.com/office/drawing/2014/main" val="1691165439"/>
                    </a:ext>
                  </a:extLst>
                </a:gridCol>
                <a:gridCol w="1002917">
                  <a:extLst>
                    <a:ext uri="{9D8B030D-6E8A-4147-A177-3AD203B41FA5}">
                      <a16:colId xmlns:a16="http://schemas.microsoft.com/office/drawing/2014/main" val="3214510996"/>
                    </a:ext>
                  </a:extLst>
                </a:gridCol>
                <a:gridCol w="1002917">
                  <a:extLst>
                    <a:ext uri="{9D8B030D-6E8A-4147-A177-3AD203B41FA5}">
                      <a16:colId xmlns:a16="http://schemas.microsoft.com/office/drawing/2014/main" val="1784534872"/>
                    </a:ext>
                  </a:extLst>
                </a:gridCol>
                <a:gridCol w="1002917">
                  <a:extLst>
                    <a:ext uri="{9D8B030D-6E8A-4147-A177-3AD203B41FA5}">
                      <a16:colId xmlns:a16="http://schemas.microsoft.com/office/drawing/2014/main" val="709706979"/>
                    </a:ext>
                  </a:extLst>
                </a:gridCol>
                <a:gridCol w="1002917">
                  <a:extLst>
                    <a:ext uri="{9D8B030D-6E8A-4147-A177-3AD203B41FA5}">
                      <a16:colId xmlns:a16="http://schemas.microsoft.com/office/drawing/2014/main" val="4145957490"/>
                    </a:ext>
                  </a:extLst>
                </a:gridCol>
                <a:gridCol w="1002917">
                  <a:extLst>
                    <a:ext uri="{9D8B030D-6E8A-4147-A177-3AD203B41FA5}">
                      <a16:colId xmlns:a16="http://schemas.microsoft.com/office/drawing/2014/main" val="2274850840"/>
                    </a:ext>
                  </a:extLst>
                </a:gridCol>
                <a:gridCol w="1002917">
                  <a:extLst>
                    <a:ext uri="{9D8B030D-6E8A-4147-A177-3AD203B41FA5}">
                      <a16:colId xmlns:a16="http://schemas.microsoft.com/office/drawing/2014/main" val="2653100487"/>
                    </a:ext>
                  </a:extLst>
                </a:gridCol>
                <a:gridCol w="1002917">
                  <a:extLst>
                    <a:ext uri="{9D8B030D-6E8A-4147-A177-3AD203B41FA5}">
                      <a16:colId xmlns:a16="http://schemas.microsoft.com/office/drawing/2014/main" val="3588921345"/>
                    </a:ext>
                  </a:extLst>
                </a:gridCol>
                <a:gridCol w="1002917">
                  <a:extLst>
                    <a:ext uri="{9D8B030D-6E8A-4147-A177-3AD203B41FA5}">
                      <a16:colId xmlns:a16="http://schemas.microsoft.com/office/drawing/2014/main" val="1821727781"/>
                    </a:ext>
                  </a:extLst>
                </a:gridCol>
                <a:gridCol w="1002917">
                  <a:extLst>
                    <a:ext uri="{9D8B030D-6E8A-4147-A177-3AD203B41FA5}">
                      <a16:colId xmlns:a16="http://schemas.microsoft.com/office/drawing/2014/main" val="7126371"/>
                    </a:ext>
                  </a:extLst>
                </a:gridCol>
                <a:gridCol w="1002917">
                  <a:extLst>
                    <a:ext uri="{9D8B030D-6E8A-4147-A177-3AD203B41FA5}">
                      <a16:colId xmlns:a16="http://schemas.microsoft.com/office/drawing/2014/main" val="1107793384"/>
                    </a:ext>
                  </a:extLst>
                </a:gridCol>
              </a:tblGrid>
              <a:tr h="370840">
                <a:tc>
                  <a:txBody>
                    <a:bodyPr/>
                    <a:lstStyle/>
                    <a:p>
                      <a:r>
                        <a:rPr lang="en-GB" dirty="0"/>
                        <a:t>x2</a:t>
                      </a:r>
                    </a:p>
                  </a:txBody>
                  <a:tcPr>
                    <a:solidFill>
                      <a:schemeClr val="accent4"/>
                    </a:solidFill>
                  </a:tcPr>
                </a:tc>
                <a:tc>
                  <a:txBody>
                    <a:bodyPr/>
                    <a:lstStyle/>
                    <a:p>
                      <a:r>
                        <a:rPr lang="en-GB" dirty="0"/>
                        <a:t>x5</a:t>
                      </a:r>
                    </a:p>
                  </a:txBody>
                  <a:tcPr>
                    <a:solidFill>
                      <a:schemeClr val="accent4"/>
                    </a:solidFill>
                  </a:tcPr>
                </a:tc>
                <a:tc>
                  <a:txBody>
                    <a:bodyPr/>
                    <a:lstStyle/>
                    <a:p>
                      <a:r>
                        <a:rPr lang="en-GB" dirty="0"/>
                        <a:t>x10</a:t>
                      </a:r>
                    </a:p>
                  </a:txBody>
                  <a:tcPr>
                    <a:solidFill>
                      <a:schemeClr val="accent4"/>
                    </a:solidFill>
                  </a:tcPr>
                </a:tc>
                <a:tc>
                  <a:txBody>
                    <a:bodyPr/>
                    <a:lstStyle/>
                    <a:p>
                      <a:r>
                        <a:rPr lang="en-GB" dirty="0"/>
                        <a:t>x4</a:t>
                      </a:r>
                    </a:p>
                  </a:txBody>
                  <a:tcPr>
                    <a:solidFill>
                      <a:srgbClr val="00B050"/>
                    </a:solidFill>
                  </a:tcPr>
                </a:tc>
                <a:tc>
                  <a:txBody>
                    <a:bodyPr/>
                    <a:lstStyle/>
                    <a:p>
                      <a:r>
                        <a:rPr lang="en-GB" dirty="0"/>
                        <a:t>x8</a:t>
                      </a:r>
                    </a:p>
                  </a:txBody>
                  <a:tcPr>
                    <a:solidFill>
                      <a:srgbClr val="00B050"/>
                    </a:solidFill>
                  </a:tcPr>
                </a:tc>
                <a:tc>
                  <a:txBody>
                    <a:bodyPr/>
                    <a:lstStyle/>
                    <a:p>
                      <a:r>
                        <a:rPr lang="en-GB" dirty="0"/>
                        <a:t>x3</a:t>
                      </a:r>
                    </a:p>
                  </a:txBody>
                  <a:tcPr/>
                </a:tc>
                <a:tc>
                  <a:txBody>
                    <a:bodyPr/>
                    <a:lstStyle/>
                    <a:p>
                      <a:r>
                        <a:rPr lang="en-GB" dirty="0"/>
                        <a:t>x6</a:t>
                      </a:r>
                    </a:p>
                  </a:txBody>
                  <a:tcPr/>
                </a:tc>
                <a:tc>
                  <a:txBody>
                    <a:bodyPr/>
                    <a:lstStyle/>
                    <a:p>
                      <a:r>
                        <a:rPr lang="en-GB" dirty="0"/>
                        <a:t>x9</a:t>
                      </a:r>
                    </a:p>
                  </a:txBody>
                  <a:tcPr/>
                </a:tc>
                <a:tc>
                  <a:txBody>
                    <a:bodyPr/>
                    <a:lstStyle/>
                    <a:p>
                      <a:r>
                        <a:rPr lang="en-GB" dirty="0"/>
                        <a:t>x7</a:t>
                      </a:r>
                    </a:p>
                  </a:txBody>
                  <a:tcPr>
                    <a:solidFill>
                      <a:schemeClr val="accent2"/>
                    </a:solidFill>
                  </a:tcPr>
                </a:tc>
                <a:tc>
                  <a:txBody>
                    <a:bodyPr/>
                    <a:lstStyle/>
                    <a:p>
                      <a:r>
                        <a:rPr lang="en-GB" dirty="0"/>
                        <a:t>x11</a:t>
                      </a:r>
                    </a:p>
                  </a:txBody>
                  <a:tcPr>
                    <a:solidFill>
                      <a:srgbClr val="7030A0"/>
                    </a:solidFill>
                  </a:tcPr>
                </a:tc>
                <a:tc>
                  <a:txBody>
                    <a:bodyPr/>
                    <a:lstStyle/>
                    <a:p>
                      <a:r>
                        <a:rPr lang="en-GB" dirty="0"/>
                        <a:t>x12</a:t>
                      </a:r>
                    </a:p>
                  </a:txBody>
                  <a:tcPr>
                    <a:solidFill>
                      <a:srgbClr val="7030A0"/>
                    </a:solidFill>
                  </a:tcPr>
                </a:tc>
                <a:extLst>
                  <a:ext uri="{0D108BD9-81ED-4DB2-BD59-A6C34878D82A}">
                    <a16:rowId xmlns:a16="http://schemas.microsoft.com/office/drawing/2014/main" val="3932301841"/>
                  </a:ext>
                </a:extLst>
              </a:tr>
            </a:tbl>
          </a:graphicData>
        </a:graphic>
      </p:graphicFrame>
      <p:sp>
        <p:nvSpPr>
          <p:cNvPr id="6" name="TextBox 5">
            <a:extLst>
              <a:ext uri="{FF2B5EF4-FFF2-40B4-BE49-F238E27FC236}">
                <a16:creationId xmlns:a16="http://schemas.microsoft.com/office/drawing/2014/main" id="{FF0624E7-A682-4496-AE20-6519A13D41F3}"/>
              </a:ext>
            </a:extLst>
          </p:cNvPr>
          <p:cNvSpPr txBox="1"/>
          <p:nvPr/>
        </p:nvSpPr>
        <p:spPr>
          <a:xfrm>
            <a:off x="3294454" y="6023708"/>
            <a:ext cx="5753883" cy="369332"/>
          </a:xfrm>
          <a:prstGeom prst="rect">
            <a:avLst/>
          </a:prstGeom>
          <a:noFill/>
        </p:spPr>
        <p:txBody>
          <a:bodyPr wrap="none" rtlCol="0">
            <a:spAutoFit/>
          </a:bodyPr>
          <a:lstStyle/>
          <a:p>
            <a:r>
              <a:rPr lang="en-GB" dirty="0"/>
              <a:t>Suggested order to learn the tables (every child is different)</a:t>
            </a:r>
          </a:p>
        </p:txBody>
      </p:sp>
    </p:spTree>
    <p:extLst>
      <p:ext uri="{BB962C8B-B14F-4D97-AF65-F5344CB8AC3E}">
        <p14:creationId xmlns:p14="http://schemas.microsoft.com/office/powerpoint/2010/main" val="2156868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759</TotalTime>
  <Words>1485</Words>
  <Application>Microsoft Office PowerPoint</Application>
  <PresentationFormat>Widescreen</PresentationFormat>
  <Paragraphs>144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Comic Sans MS</vt:lpstr>
      <vt:lpstr>Office Theme</vt:lpstr>
      <vt:lpstr>Welcome to Year 4!</vt:lpstr>
      <vt:lpstr> REMINDERS    School starts at 8:45 and finishes at 3:30pm.    PE will be on Tuesday and Thursday.   We visit the library as a class every Tuesday. Y4 children can visit the library at lunchtime every Thursday.  Please check the school’s website for letters and information about the curriculum. </vt:lpstr>
      <vt:lpstr>      We are a uniform school!   Our school uniform consists grey skirts, culottes, trousers or shorts. Royal blue or yellow polo shirt, sweatshirt or fleece with or without the school logo. Children may wear blue or yellow check summer dresses. All pupils must wear black shoes or all black trainers.   PE will be on Tuesday and Thursday. Children should come in wearing their school PE kit; white t-shirt, navy or black shorts, navy or black tracksuit and black trainers (with or without the school logo).  Children with hair longer than their shoulders should have it tied back and children should not wear any jewellery with the exception of watches and stud earrings.   </vt:lpstr>
      <vt:lpstr>         </vt:lpstr>
      <vt:lpstr> Curriculum Map      </vt:lpstr>
      <vt:lpstr>Spellings  In class we have a spelling activity at the start of each day.   The weekly spellings are displayed in the classroom.  We encourage children to practise their spellings at home so they are ready for the test on Friday. </vt:lpstr>
      <vt:lpstr>PowerPoint Presentation</vt:lpstr>
      <vt:lpstr>Guided Reading</vt:lpstr>
      <vt:lpstr>Multiplication Timetables Check (MTC)</vt:lpstr>
      <vt:lpstr>Multiplication Timestables Check (MTC)</vt:lpstr>
      <vt:lpstr>SUPPORT AT HOME </vt:lpstr>
      <vt:lpstr>   </vt:lpstr>
      <vt:lpstr>   </vt:lpstr>
      <vt:lpstr>        COMMUNICATION     </vt:lpstr>
      <vt:lpstr>PowerPoint Presentation</vt:lpstr>
      <vt:lpstr>     Assessment        </vt:lpstr>
      <vt:lpstr>     Assessment        </vt:lpstr>
      <vt:lpstr>     Questions?        </vt:lpstr>
      <vt:lpstr>     Pupil Premium Funding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6!</dc:title>
  <dc:creator>Louise Threadgold</dc:creator>
  <cp:lastModifiedBy>Marika Rooney</cp:lastModifiedBy>
  <cp:revision>45</cp:revision>
  <dcterms:created xsi:type="dcterms:W3CDTF">2023-09-05T19:04:44Z</dcterms:created>
  <dcterms:modified xsi:type="dcterms:W3CDTF">2025-09-09T14:39:06Z</dcterms:modified>
</cp:coreProperties>
</file>