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73" r:id="rId4"/>
    <p:sldId id="275" r:id="rId5"/>
    <p:sldId id="260" r:id="rId6"/>
    <p:sldId id="279" r:id="rId7"/>
    <p:sldId id="265" r:id="rId8"/>
    <p:sldId id="272" r:id="rId9"/>
    <p:sldId id="280" r:id="rId10"/>
    <p:sldId id="269" r:id="rId11"/>
    <p:sldId id="261" r:id="rId12"/>
    <p:sldId id="274" r:id="rId13"/>
    <p:sldId id="277" r:id="rId14"/>
    <p:sldId id="278" r:id="rId15"/>
    <p:sldId id="271" r:id="rId16"/>
    <p:sldId id="281" r:id="rId17"/>
    <p:sldId id="283" r:id="rId18"/>
    <p:sldId id="284" r:id="rId19"/>
    <p:sldId id="276"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3" d="100"/>
          <a:sy n="73"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A7EA-E9E0-478C-A277-7AF3791E9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13D49-3C41-48CD-A009-14EE4DC5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E26F8-40E7-4E73-BB2F-E3707FE00F0E}"/>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C0FD25EB-83B8-47B6-BF48-3974A6CAB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22F10-F16E-418E-871E-43D3B3B1B9C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48608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E093-08AE-4FEB-AB72-F4F4D71488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2404AF-6D10-4A6F-919C-8EB8171837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4D3AA-68C9-4D52-983C-8E52E064FE0D}"/>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B98CF9B0-9F5D-46D0-8044-373F3524D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C1709-E534-4876-B480-3EA67D29F134}"/>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42704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21FE6-7F38-4A9B-823F-ACAA9EFF8E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AEFB3-FF7B-48C3-9FA3-D70C372242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6326E-382D-4E55-A07D-DCE3460E168A}"/>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89189E8B-8B26-46A1-86D9-AC65E25EC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F81B7-BB7C-4A98-A11D-672E822D09F1}"/>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12202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B3E1-9707-41CF-A060-52809E518C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C2478B-D345-4EA1-9972-9236E115C6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382D55-3168-4F83-8DC3-B9B2EAC7752A}"/>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A80A9FDC-A918-4968-9ED3-C0CD3A6C6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44B48-D373-41AA-806C-834136CE2E8A}"/>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3331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B636-95D6-48D2-B778-0B9E416B9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C35E87-D0F1-4B69-9E8C-6AFFE9DB1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C748BB-D651-423E-8DA7-CDD7BA7E100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D0C256FF-4F8C-4737-92C8-D916E4698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97CFF-CD7E-4875-91DC-77AC1B39A6CD}"/>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6802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E254-0ED9-4412-BBC9-A6029124B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0315E-79BA-49FA-86F7-C8FC1F466E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52E810-5D07-4D05-839F-37636F6A3D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652EDA-CF55-4998-AA46-464D0806D936}"/>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471C1EB2-7109-4D94-8C54-505873B3A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1F9E64-C2B3-4360-8F34-82C4BA260170}"/>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153626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5C2B-757B-4ECC-94A5-C97AD97EE6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A28499-4DD4-495A-B095-1BFA5A708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9B9233-7856-43CD-9593-DD27A07B92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DCB96-D31A-4F5D-B542-596240B61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F78EEB-C919-4BCE-924E-0609BBE15B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6971C8-B0BC-4BA7-BC84-8FA41E003F18}"/>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8" name="Footer Placeholder 7">
            <a:extLst>
              <a:ext uri="{FF2B5EF4-FFF2-40B4-BE49-F238E27FC236}">
                <a16:creationId xmlns:a16="http://schemas.microsoft.com/office/drawing/2014/main" id="{3B3A7DAF-501F-435F-B591-6F34BA698F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712067-857B-4F67-B1F5-15543C995E7F}"/>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7716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9094-96D0-496D-93C5-4A4796FB71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1654A-C65E-4ADD-B1A2-ECF1AD48D35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4" name="Footer Placeholder 3">
            <a:extLst>
              <a:ext uri="{FF2B5EF4-FFF2-40B4-BE49-F238E27FC236}">
                <a16:creationId xmlns:a16="http://schemas.microsoft.com/office/drawing/2014/main" id="{AD00350C-559B-43FB-85BA-DA499BE639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B14ECE-6ACC-4934-A812-C4D87672A99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53961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D22B2-7931-4F6A-AECC-9C094030B04D}"/>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3" name="Footer Placeholder 2">
            <a:extLst>
              <a:ext uri="{FF2B5EF4-FFF2-40B4-BE49-F238E27FC236}">
                <a16:creationId xmlns:a16="http://schemas.microsoft.com/office/drawing/2014/main" id="{B1C5AA49-6DD9-4BEE-B91F-02AA944B81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A4631B-0D24-4B7B-AE74-4547F3EE8F05}"/>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62872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EB32-12B2-4C65-9631-E6E8A9FB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162117-9E02-4BF0-8473-04614FE2A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E4522-F082-4D5B-B4C5-9051CDED6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FE1AA0-871D-4C06-95A0-A52F25FBC475}"/>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684E76E1-3AF4-43FA-B4F5-D685C0E2D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78EDD-EA46-4EF6-AD39-3D506D4B9D5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3543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8435-545C-4ACE-81EC-C3DAC025D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FC6592-34AD-47E3-96AB-4640CC910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81B0A1-EEF1-4583-A181-213091EAA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54CD76-B282-4CA1-B7D3-D687C345953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1C9DB7FB-3667-4BEF-8EF0-0E33EBA58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F7C5C-A4A8-429D-B2CB-5C0C976BA22A}"/>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48573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FF4B9-2060-4693-85D3-7A23275B9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157EB-8B53-45E0-B1CB-68D817FCF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CC84C-CD73-4BE7-9189-FBE0288E5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8B0427E7-4999-465B-9812-419527923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DCBF16-8225-48E4-A35E-8C54D05DC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4DCBF-0B9D-4D8D-8804-ACB53B337C35}" type="slidenum">
              <a:rPr lang="en-GB" smtClean="0"/>
              <a:t>‹#›</a:t>
            </a:fld>
            <a:endParaRPr lang="en-GB"/>
          </a:p>
        </p:txBody>
      </p:sp>
    </p:spTree>
    <p:extLst>
      <p:ext uri="{BB962C8B-B14F-4D97-AF65-F5344CB8AC3E}">
        <p14:creationId xmlns:p14="http://schemas.microsoft.com/office/powerpoint/2010/main" val="90611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y5@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y5@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y5@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lewisham.gov.uk/myservices/education/schools/school-admission/applying-to-start-secondary-school" TargetMode="External"/><Relationship Id="rId5" Type="http://schemas.openxmlformats.org/officeDocument/2006/relationships/hyperlink" Target="https://www.bexley.gov.uk/services/schools-and-education/selection-tests/register-secondary-selection-test" TargetMode="External"/><Relationship Id="rId4" Type="http://schemas.openxmlformats.org/officeDocument/2006/relationships/hyperlink" Target="https://www.kent.gov.uk/education-and-children/schools/school-places/kent-te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y5@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y5@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p:txBody>
          <a:bodyPr/>
          <a:lstStyle/>
          <a:p>
            <a:r>
              <a:rPr lang="en-GB" dirty="0"/>
              <a:t>Welcome to Year 5!</a:t>
            </a:r>
          </a:p>
        </p:txBody>
      </p:sp>
      <p:sp>
        <p:nvSpPr>
          <p:cNvPr id="3" name="Subtitle 2">
            <a:extLst>
              <a:ext uri="{FF2B5EF4-FFF2-40B4-BE49-F238E27FC236}">
                <a16:creationId xmlns:a16="http://schemas.microsoft.com/office/drawing/2014/main" id="{A2505E02-7960-4A1E-96F7-59C23E0FD81A}"/>
              </a:ext>
            </a:extLst>
          </p:cNvPr>
          <p:cNvSpPr>
            <a:spLocks noGrp="1"/>
          </p:cNvSpPr>
          <p:nvPr>
            <p:ph type="subTitle" idx="1"/>
          </p:nvPr>
        </p:nvSpPr>
        <p:spPr/>
        <p:txBody>
          <a:bodyPr>
            <a:normAutofit/>
          </a:bodyPr>
          <a:lstStyle/>
          <a:p>
            <a:pPr>
              <a:defRPr/>
            </a:pPr>
            <a:r>
              <a:rPr lang="en-GB" altLang="en-US" dirty="0"/>
              <a:t>Ms Gayer (Y5 Lead)</a:t>
            </a:r>
          </a:p>
          <a:p>
            <a:pPr>
              <a:defRPr/>
            </a:pPr>
            <a:r>
              <a:rPr lang="en-GB" altLang="en-US" dirty="0"/>
              <a:t>Mr Sloan</a:t>
            </a:r>
          </a:p>
          <a:p>
            <a:pPr>
              <a:defRPr/>
            </a:pPr>
            <a:r>
              <a:rPr lang="en-GB" altLang="en-US" dirty="0"/>
              <a:t>Ms Zelve (Maths) </a:t>
            </a:r>
          </a:p>
          <a:p>
            <a:endParaRPr lang="en-GB"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85334EF7-1542-4A45-ABB2-2231DD042A79}"/>
              </a:ext>
            </a:extLst>
          </p:cNvPr>
          <p:cNvSpPr/>
          <p:nvPr/>
        </p:nvSpPr>
        <p:spPr>
          <a:xfrm>
            <a:off x="230362" y="194537"/>
            <a:ext cx="11664038" cy="6468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4557162" y="4849960"/>
            <a:ext cx="3493311" cy="499915"/>
          </a:xfrm>
          <a:prstGeom prst="rect">
            <a:avLst/>
          </a:prstGeom>
        </p:spPr>
      </p:pic>
    </p:spTree>
    <p:extLst>
      <p:ext uri="{BB962C8B-B14F-4D97-AF65-F5344CB8AC3E}">
        <p14:creationId xmlns:p14="http://schemas.microsoft.com/office/powerpoint/2010/main" val="25965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70169" y="-1408051"/>
            <a:ext cx="9144000" cy="2387600"/>
          </a:xfrm>
        </p:spPr>
        <p:txBody>
          <a:bodyPr>
            <a:normAutofit/>
          </a:bodyPr>
          <a:lstStyle/>
          <a:p>
            <a:r>
              <a:rPr lang="en-GB" sz="2800" dirty="0">
                <a:latin typeface="Comic Sans MS" panose="030F0702030302020204" pitchFamily="66" charset="0"/>
              </a:rPr>
              <a:t>Cultural Capital</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4827380-955F-4567-874E-7BE961B154FC}"/>
              </a:ext>
            </a:extLst>
          </p:cNvPr>
          <p:cNvSpPr/>
          <p:nvPr/>
        </p:nvSpPr>
        <p:spPr>
          <a:xfrm>
            <a:off x="1533753" y="1515035"/>
            <a:ext cx="9614611" cy="523220"/>
          </a:xfrm>
          <a:prstGeom prst="rect">
            <a:avLst/>
          </a:prstGeom>
        </p:spPr>
        <p:txBody>
          <a:bodyPr wrap="square">
            <a:spAutoFit/>
          </a:bodyPr>
          <a:lstStyle/>
          <a:p>
            <a:endParaRPr lang="en-GB" sz="2800" dirty="0">
              <a:latin typeface="Comic Sans MS" panose="030F0702030302020204" pitchFamily="66" charset="0"/>
            </a:endParaRPr>
          </a:p>
        </p:txBody>
      </p:sp>
      <p:pic>
        <p:nvPicPr>
          <p:cNvPr id="5" name="Picture 4">
            <a:extLst>
              <a:ext uri="{FF2B5EF4-FFF2-40B4-BE49-F238E27FC236}">
                <a16:creationId xmlns:a16="http://schemas.microsoft.com/office/drawing/2014/main" id="{5E91275E-6F96-4007-AB9B-F42FCAB93038}"/>
              </a:ext>
            </a:extLst>
          </p:cNvPr>
          <p:cNvPicPr>
            <a:picLocks noChangeAspect="1"/>
          </p:cNvPicPr>
          <p:nvPr/>
        </p:nvPicPr>
        <p:blipFill>
          <a:blip r:embed="rId3"/>
          <a:stretch>
            <a:fillRect/>
          </a:stretch>
        </p:blipFill>
        <p:spPr>
          <a:xfrm>
            <a:off x="763592" y="1322851"/>
            <a:ext cx="5690697" cy="3952037"/>
          </a:xfrm>
          <a:prstGeom prst="rect">
            <a:avLst/>
          </a:prstGeom>
        </p:spPr>
      </p:pic>
      <p:sp>
        <p:nvSpPr>
          <p:cNvPr id="6" name="TextBox 5">
            <a:extLst>
              <a:ext uri="{FF2B5EF4-FFF2-40B4-BE49-F238E27FC236}">
                <a16:creationId xmlns:a16="http://schemas.microsoft.com/office/drawing/2014/main" id="{2B0E220F-AA50-49B2-8582-432B22FC764E}"/>
              </a:ext>
            </a:extLst>
          </p:cNvPr>
          <p:cNvSpPr txBox="1"/>
          <p:nvPr/>
        </p:nvSpPr>
        <p:spPr>
          <a:xfrm>
            <a:off x="6521570" y="444064"/>
            <a:ext cx="5298025" cy="6324808"/>
          </a:xfrm>
          <a:prstGeom prst="rect">
            <a:avLst/>
          </a:prstGeom>
          <a:noFill/>
        </p:spPr>
        <p:txBody>
          <a:bodyPr wrap="square" rtlCol="0">
            <a:spAutoFit/>
          </a:bodyPr>
          <a:lstStyle/>
          <a:p>
            <a:r>
              <a:rPr lang="en-GB" sz="1500" b="1" u="sng" dirty="0">
                <a:solidFill>
                  <a:srgbClr val="00B050"/>
                </a:solidFill>
                <a:latin typeface="Comic Sans MS" panose="030F0702030302020204" pitchFamily="66" charset="0"/>
              </a:rPr>
              <a:t>Autumn Trips/Activities</a:t>
            </a:r>
          </a:p>
          <a:p>
            <a:r>
              <a:rPr lang="en-GB" sz="1500" b="1" dirty="0">
                <a:solidFill>
                  <a:srgbClr val="00B050"/>
                </a:solidFill>
                <a:latin typeface="Comic Sans MS" panose="030F0702030302020204" pitchFamily="66" charset="0"/>
              </a:rPr>
              <a:t>Foxborough William Mitchel Mural Community Project</a:t>
            </a:r>
          </a:p>
          <a:p>
            <a:r>
              <a:rPr lang="en-GB" sz="1500" b="1" dirty="0">
                <a:solidFill>
                  <a:srgbClr val="00B050"/>
                </a:solidFill>
                <a:latin typeface="Comic Sans MS" panose="030F0702030302020204" pitchFamily="66" charset="0"/>
              </a:rPr>
              <a:t>British Library </a:t>
            </a:r>
          </a:p>
          <a:p>
            <a:r>
              <a:rPr lang="en-GB" sz="1500" b="1" dirty="0">
                <a:solidFill>
                  <a:srgbClr val="00B050"/>
                </a:solidFill>
                <a:latin typeface="Comic Sans MS" panose="030F0702030302020204" pitchFamily="66" charset="0"/>
              </a:rPr>
              <a:t>Lewisham Islamic Centre</a:t>
            </a:r>
          </a:p>
          <a:p>
            <a:r>
              <a:rPr lang="en-GB" sz="1500" b="1" dirty="0">
                <a:solidFill>
                  <a:srgbClr val="00B050"/>
                </a:solidFill>
                <a:latin typeface="Comic Sans MS" panose="030F0702030302020204" pitchFamily="66" charset="0"/>
              </a:rPr>
              <a:t>Ladywell Boat Racing </a:t>
            </a:r>
          </a:p>
          <a:p>
            <a:r>
              <a:rPr lang="en-GB" sz="1500" b="1" dirty="0">
                <a:solidFill>
                  <a:srgbClr val="00B050"/>
                </a:solidFill>
                <a:latin typeface="Comic Sans MS" panose="030F0702030302020204" pitchFamily="66" charset="0"/>
              </a:rPr>
              <a:t>PE coaches </a:t>
            </a:r>
          </a:p>
          <a:p>
            <a:r>
              <a:rPr lang="en-GB" sz="1500" b="1" dirty="0">
                <a:solidFill>
                  <a:srgbClr val="00B050"/>
                </a:solidFill>
                <a:latin typeface="Comic Sans MS" panose="030F0702030302020204" pitchFamily="66" charset="0"/>
              </a:rPr>
              <a:t>Tottenham coaches </a:t>
            </a:r>
          </a:p>
          <a:p>
            <a:r>
              <a:rPr lang="en-GB" sz="1500" b="1" dirty="0">
                <a:solidFill>
                  <a:srgbClr val="00B050"/>
                </a:solidFill>
                <a:latin typeface="Comic Sans MS" panose="030F0702030302020204" pitchFamily="66" charset="0"/>
              </a:rPr>
              <a:t>Islamophobia workshop </a:t>
            </a:r>
          </a:p>
          <a:p>
            <a:r>
              <a:rPr lang="en-GB" sz="1500" b="1" dirty="0">
                <a:solidFill>
                  <a:srgbClr val="00B050"/>
                </a:solidFill>
                <a:latin typeface="Comic Sans MS" panose="030F0702030302020204" pitchFamily="66" charset="0"/>
              </a:rPr>
              <a:t>Trojan Horse Building</a:t>
            </a:r>
          </a:p>
          <a:p>
            <a:r>
              <a:rPr lang="en-GB" sz="1500" b="1" dirty="0">
                <a:solidFill>
                  <a:srgbClr val="00B050"/>
                </a:solidFill>
                <a:latin typeface="Comic Sans MS" panose="030F0702030302020204" pitchFamily="66" charset="0"/>
              </a:rPr>
              <a:t>Pantomime </a:t>
            </a:r>
          </a:p>
          <a:p>
            <a:endParaRPr lang="en-GB" sz="1500" b="1" dirty="0">
              <a:solidFill>
                <a:srgbClr val="00B050"/>
              </a:solidFill>
              <a:latin typeface="Comic Sans MS" panose="030F0702030302020204" pitchFamily="66" charset="0"/>
            </a:endParaRPr>
          </a:p>
          <a:p>
            <a:r>
              <a:rPr lang="en-GB" sz="1500" b="1" u="sng" dirty="0">
                <a:solidFill>
                  <a:srgbClr val="00B050"/>
                </a:solidFill>
                <a:latin typeface="Comic Sans MS" panose="030F0702030302020204" pitchFamily="66" charset="0"/>
              </a:rPr>
              <a:t>Spring Trips/Activities </a:t>
            </a:r>
          </a:p>
          <a:p>
            <a:r>
              <a:rPr lang="en-GB" sz="1500" b="1" dirty="0">
                <a:solidFill>
                  <a:srgbClr val="00B050"/>
                </a:solidFill>
                <a:latin typeface="Comic Sans MS" panose="030F0702030302020204" pitchFamily="66" charset="0"/>
              </a:rPr>
              <a:t>Swimming</a:t>
            </a:r>
          </a:p>
          <a:p>
            <a:r>
              <a:rPr lang="en-GB" sz="1500" b="1" dirty="0">
                <a:solidFill>
                  <a:srgbClr val="00B050"/>
                </a:solidFill>
                <a:latin typeface="Comic Sans MS" panose="030F0702030302020204" pitchFamily="66" charset="0"/>
              </a:rPr>
              <a:t>Horniman Museum </a:t>
            </a:r>
          </a:p>
          <a:p>
            <a:r>
              <a:rPr lang="en-GB" sz="1500" b="1" dirty="0">
                <a:solidFill>
                  <a:srgbClr val="00B050"/>
                </a:solidFill>
                <a:latin typeface="Comic Sans MS" panose="030F0702030302020204" pitchFamily="66" charset="0"/>
              </a:rPr>
              <a:t>Hindu Temple</a:t>
            </a:r>
          </a:p>
          <a:p>
            <a:r>
              <a:rPr lang="en-GB" sz="1500" b="1" dirty="0">
                <a:solidFill>
                  <a:srgbClr val="00B050"/>
                </a:solidFill>
                <a:latin typeface="Comic Sans MS" panose="030F0702030302020204" pitchFamily="66" charset="0"/>
              </a:rPr>
              <a:t>Make a Piñata </a:t>
            </a:r>
          </a:p>
          <a:p>
            <a:r>
              <a:rPr lang="en-GB" sz="1500" b="1" dirty="0">
                <a:solidFill>
                  <a:srgbClr val="00B050"/>
                </a:solidFill>
                <a:latin typeface="Comic Sans MS" panose="030F0702030302020204" pitchFamily="66" charset="0"/>
              </a:rPr>
              <a:t>World Book Day </a:t>
            </a:r>
          </a:p>
          <a:p>
            <a:endParaRPr lang="en-GB" sz="1500" b="1" dirty="0">
              <a:solidFill>
                <a:srgbClr val="00B050"/>
              </a:solidFill>
              <a:latin typeface="Comic Sans MS" panose="030F0702030302020204" pitchFamily="66" charset="0"/>
            </a:endParaRPr>
          </a:p>
          <a:p>
            <a:r>
              <a:rPr lang="en-GB" sz="1500" b="1" u="sng" dirty="0">
                <a:solidFill>
                  <a:srgbClr val="00B050"/>
                </a:solidFill>
                <a:latin typeface="Comic Sans MS" panose="030F0702030302020204" pitchFamily="66" charset="0"/>
              </a:rPr>
              <a:t>Summer Trips/Activities</a:t>
            </a:r>
          </a:p>
          <a:p>
            <a:r>
              <a:rPr lang="en-GB" sz="1500" b="1" dirty="0">
                <a:solidFill>
                  <a:srgbClr val="00B050"/>
                </a:solidFill>
                <a:latin typeface="Comic Sans MS" panose="030F0702030302020204" pitchFamily="66" charset="0"/>
              </a:rPr>
              <a:t>Lewisham Food Bank</a:t>
            </a:r>
          </a:p>
          <a:p>
            <a:r>
              <a:rPr lang="en-GB" sz="1500" b="1" dirty="0">
                <a:solidFill>
                  <a:srgbClr val="00B050"/>
                </a:solidFill>
                <a:latin typeface="Comic Sans MS" panose="030F0702030302020204" pitchFamily="66" charset="0"/>
              </a:rPr>
              <a:t>Deptford Creek</a:t>
            </a:r>
          </a:p>
          <a:p>
            <a:r>
              <a:rPr lang="en-GB" sz="1500" b="1" dirty="0">
                <a:solidFill>
                  <a:srgbClr val="00B050"/>
                </a:solidFill>
                <a:latin typeface="Comic Sans MS" panose="030F0702030302020204" pitchFamily="66" charset="0"/>
              </a:rPr>
              <a:t>Sports Day </a:t>
            </a:r>
          </a:p>
          <a:p>
            <a:r>
              <a:rPr lang="en-GB" sz="1500" b="1" dirty="0">
                <a:solidFill>
                  <a:srgbClr val="00B050"/>
                </a:solidFill>
                <a:latin typeface="Comic Sans MS" panose="030F0702030302020204" pitchFamily="66" charset="0"/>
              </a:rPr>
              <a:t>Arts and Culture Night</a:t>
            </a:r>
          </a:p>
          <a:p>
            <a:r>
              <a:rPr lang="en-GB" sz="1500" b="1" dirty="0">
                <a:solidFill>
                  <a:srgbClr val="00B050"/>
                </a:solidFill>
                <a:latin typeface="Comic Sans MS" panose="030F0702030302020204" pitchFamily="66" charset="0"/>
              </a:rPr>
              <a:t>Y5 End of Term Picnic</a:t>
            </a:r>
          </a:p>
          <a:p>
            <a:endParaRPr lang="en-GB" sz="1500" b="1" dirty="0">
              <a:solidFill>
                <a:srgbClr val="00B050"/>
              </a:solidFill>
              <a:latin typeface="Comic Sans MS" panose="030F0702030302020204" pitchFamily="66" charset="0"/>
            </a:endParaRPr>
          </a:p>
          <a:p>
            <a:endParaRPr lang="en-GB" sz="1500" dirty="0"/>
          </a:p>
        </p:txBody>
      </p:sp>
      <p:sp>
        <p:nvSpPr>
          <p:cNvPr id="8" name="TextBox 7">
            <a:extLst>
              <a:ext uri="{FF2B5EF4-FFF2-40B4-BE49-F238E27FC236}">
                <a16:creationId xmlns:a16="http://schemas.microsoft.com/office/drawing/2014/main" id="{99C75BE5-6B61-4A69-8D75-7C5E76199C21}"/>
              </a:ext>
            </a:extLst>
          </p:cNvPr>
          <p:cNvSpPr txBox="1"/>
          <p:nvPr/>
        </p:nvSpPr>
        <p:spPr>
          <a:xfrm>
            <a:off x="556483" y="5826642"/>
            <a:ext cx="5690697" cy="707886"/>
          </a:xfrm>
          <a:prstGeom prst="rect">
            <a:avLst/>
          </a:prstGeom>
          <a:noFill/>
        </p:spPr>
        <p:txBody>
          <a:bodyPr wrap="square" rtlCol="0">
            <a:spAutoFit/>
          </a:bodyPr>
          <a:lstStyle/>
          <a:p>
            <a:pPr algn="ctr"/>
            <a:r>
              <a:rPr lang="en-GB" sz="2000" dirty="0">
                <a:latin typeface="Comic Sans MS" panose="030F0702030302020204" pitchFamily="66" charset="0"/>
              </a:rPr>
              <a:t>We are kindly requesting contributions to cover the cost of the trips.</a:t>
            </a:r>
          </a:p>
        </p:txBody>
      </p:sp>
    </p:spTree>
    <p:extLst>
      <p:ext uri="{BB962C8B-B14F-4D97-AF65-F5344CB8AC3E}">
        <p14:creationId xmlns:p14="http://schemas.microsoft.com/office/powerpoint/2010/main" val="280297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4470400"/>
            <a:ext cx="8041137" cy="2387600"/>
          </a:xfrm>
        </p:spPr>
        <p:txBody>
          <a:bodyPr>
            <a:noAutofit/>
          </a:bodyPr>
          <a:lstStyle/>
          <a:p>
            <a:pPr>
              <a:defRPr/>
            </a:pP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Daily reading and more reading!</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Weekly maths, reading and English tasks set on Google Classroom (from autumn 2)</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Spellings – See website for list</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TT </a:t>
            </a:r>
            <a:r>
              <a:rPr lang="en-GB" sz="2000" dirty="0" err="1">
                <a:latin typeface="Comic Sans MS" panose="030F0702030302020204" pitchFamily="66" charset="0"/>
              </a:rPr>
              <a:t>Rockstars</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Duolingo</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Look through the Knowledge Organisers – located on the school’s website</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Enjoy the experiences our community has to offer and talk about them!</a:t>
            </a:r>
            <a:br>
              <a:rPr lang="en-GB" sz="2000" dirty="0">
                <a:latin typeface="Comic Sans MS" panose="030F0702030302020204" pitchFamily="66" charset="0"/>
              </a:rPr>
            </a:br>
            <a:br>
              <a:rPr lang="en-GB" sz="2000" dirty="0">
                <a:latin typeface="Comic Sans MS" panose="030F0702030302020204" pitchFamily="66" charset="0"/>
              </a:rPr>
            </a:br>
            <a:r>
              <a:rPr lang="en-US" sz="2000" dirty="0">
                <a:latin typeface="Comic Sans MS" panose="030F0702030302020204" pitchFamily="66" charset="0"/>
              </a:rPr>
              <a:t>Please check the Year 5 curriculum letter for the Termly project.</a:t>
            </a: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6" descr="See the source image">
            <a:extLst>
              <a:ext uri="{FF2B5EF4-FFF2-40B4-BE49-F238E27FC236}">
                <a16:creationId xmlns:a16="http://schemas.microsoft.com/office/drawing/2014/main" id="{6286DB7A-4801-4C88-A5BC-8B397B8B68A3}"/>
              </a:ext>
            </a:extLst>
          </p:cNvPr>
          <p:cNvPicPr>
            <a:picLocks noChangeAspect="1" noChangeArrowheads="1"/>
          </p:cNvPicPr>
          <p:nvPr/>
        </p:nvPicPr>
        <p:blipFill rotWithShape="1">
          <a:blip r:embed="rId3"/>
          <a:srcRect l="8912" t="10605" r="17498" b="10598"/>
          <a:stretch/>
        </p:blipFill>
        <p:spPr bwMode="auto">
          <a:xfrm>
            <a:off x="9090908" y="469137"/>
            <a:ext cx="2721100" cy="364208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6" name="TextBox 5">
            <a:extLst>
              <a:ext uri="{FF2B5EF4-FFF2-40B4-BE49-F238E27FC236}">
                <a16:creationId xmlns:a16="http://schemas.microsoft.com/office/drawing/2014/main" id="{FFA8B8E4-6942-458C-9948-421CB4C936AB}"/>
              </a:ext>
            </a:extLst>
          </p:cNvPr>
          <p:cNvSpPr txBox="1"/>
          <p:nvPr/>
        </p:nvSpPr>
        <p:spPr>
          <a:xfrm>
            <a:off x="1329096" y="377521"/>
            <a:ext cx="3357204" cy="461665"/>
          </a:xfrm>
          <a:prstGeom prst="rect">
            <a:avLst/>
          </a:prstGeom>
          <a:noFill/>
        </p:spPr>
        <p:txBody>
          <a:bodyPr wrap="square" rtlCol="0">
            <a:spAutoFit/>
          </a:bodyPr>
          <a:lstStyle/>
          <a:p>
            <a:r>
              <a:rPr lang="en-GB" sz="2400" dirty="0">
                <a:latin typeface="Comic Sans MS" panose="030F0702030302020204" pitchFamily="66" charset="0"/>
              </a:rPr>
              <a:t>Support at home</a:t>
            </a:r>
            <a:endParaRPr lang="en-GB" sz="2400" dirty="0"/>
          </a:p>
        </p:txBody>
      </p:sp>
    </p:spTree>
    <p:extLst>
      <p:ext uri="{BB962C8B-B14F-4D97-AF65-F5344CB8AC3E}">
        <p14:creationId xmlns:p14="http://schemas.microsoft.com/office/powerpoint/2010/main" val="176262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2817638" y="3403731"/>
            <a:ext cx="9144000" cy="2387600"/>
          </a:xfrm>
        </p:spPr>
        <p:txBody>
          <a:bodyPr>
            <a:noAutofit/>
          </a:bodyPr>
          <a:lstStyle/>
          <a:p>
            <a:pPr algn="l">
              <a:defRPr/>
            </a:pPr>
            <a:r>
              <a:rPr lang="en-GB" sz="7200" dirty="0">
                <a:latin typeface="Comic Sans MS" panose="030F0702030302020204" pitchFamily="66" charset="0"/>
              </a:rPr>
              <a:t> </a:t>
            </a:r>
            <a:br>
              <a:rPr lang="en-GB" sz="7200" dirty="0">
                <a:latin typeface="Comic Sans MS" panose="030F0702030302020204" pitchFamily="66" charset="0"/>
              </a:rPr>
            </a:br>
            <a:r>
              <a:rPr lang="en-GB" sz="7200" dirty="0">
                <a:latin typeface="Comic Sans MS" panose="030F0702030302020204" pitchFamily="66" charset="0"/>
              </a:rPr>
              <a:t>   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4F81A7-E9E6-42F7-B56A-F12404D652EE}"/>
              </a:ext>
            </a:extLst>
          </p:cNvPr>
          <p:cNvSpPr/>
          <p:nvPr/>
        </p:nvSpPr>
        <p:spPr>
          <a:xfrm>
            <a:off x="8554936" y="321936"/>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y5@stillnessjs.lewisham.sch.uk</a:t>
            </a:r>
            <a:endParaRPr lang="en-GB" dirty="0"/>
          </a:p>
        </p:txBody>
      </p:sp>
    </p:spTree>
    <p:extLst>
      <p:ext uri="{BB962C8B-B14F-4D97-AF65-F5344CB8AC3E}">
        <p14:creationId xmlns:p14="http://schemas.microsoft.com/office/powerpoint/2010/main" val="261757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57835F-416D-483A-96AC-B481356F36EA}"/>
              </a:ext>
            </a:extLst>
          </p:cNvPr>
          <p:cNvSpPr txBox="1"/>
          <p:nvPr/>
        </p:nvSpPr>
        <p:spPr>
          <a:xfrm>
            <a:off x="507354" y="1528446"/>
            <a:ext cx="10802679" cy="3416320"/>
          </a:xfrm>
          <a:prstGeom prst="rect">
            <a:avLst/>
          </a:prstGeom>
          <a:noFill/>
        </p:spPr>
        <p:txBody>
          <a:bodyPr wrap="square" rtlCol="0">
            <a:spAutoFit/>
          </a:bodyPr>
          <a:lstStyle/>
          <a:p>
            <a:r>
              <a:rPr lang="en-GB" sz="2400" dirty="0"/>
              <a:t>We have 3 Assessment points per academic year: Autumn, Spring and Summer</a:t>
            </a:r>
          </a:p>
          <a:p>
            <a:endParaRPr lang="en-GB" sz="2400" dirty="0"/>
          </a:p>
          <a:p>
            <a:endParaRPr lang="en-GB" sz="2400" dirty="0">
              <a:highlight>
                <a:srgbClr val="FF0000"/>
              </a:highlight>
            </a:endParaRPr>
          </a:p>
          <a:p>
            <a:pPr marL="342900" indent="-342900">
              <a:buFont typeface="Arial" panose="020B0604020202020204" pitchFamily="34" charset="0"/>
              <a:buChar char="•"/>
            </a:pPr>
            <a:r>
              <a:rPr lang="en-GB" sz="2400" b="1" dirty="0">
                <a:solidFill>
                  <a:schemeClr val="accent5"/>
                </a:solidFill>
              </a:rPr>
              <a:t>Autumn</a:t>
            </a:r>
            <a:r>
              <a:rPr lang="en-GB" sz="2400" dirty="0"/>
              <a:t>: Week beginning 24</a:t>
            </a:r>
            <a:r>
              <a:rPr lang="en-GB" sz="2400" baseline="30000" dirty="0"/>
              <a:t>th</a:t>
            </a:r>
            <a:r>
              <a:rPr lang="en-GB" sz="2400" dirty="0"/>
              <a:t> November children sit NFER papers in Reading and SPaG, White Rose Maths and we assess a piece of writing</a:t>
            </a:r>
          </a:p>
          <a:p>
            <a:pPr marL="342900" indent="-342900">
              <a:buFont typeface="Arial" panose="020B0604020202020204" pitchFamily="34" charset="0"/>
              <a:buChar char="•"/>
            </a:pPr>
            <a:r>
              <a:rPr lang="en-GB" sz="2400" b="1" dirty="0">
                <a:solidFill>
                  <a:schemeClr val="accent5"/>
                </a:solidFill>
              </a:rPr>
              <a:t>Spring</a:t>
            </a:r>
            <a:r>
              <a:rPr lang="en-GB" sz="2400" dirty="0"/>
              <a:t>: Week beginning 9</a:t>
            </a:r>
            <a:r>
              <a:rPr lang="en-GB" sz="2400" baseline="30000" dirty="0"/>
              <a:t>th</a:t>
            </a:r>
            <a:r>
              <a:rPr lang="en-GB" sz="2400" dirty="0"/>
              <a:t> March children sit NFER papers in Reading and SPaG, White Rose Maths and we assess a piece of writing</a:t>
            </a:r>
          </a:p>
          <a:p>
            <a:pPr marL="342900" indent="-342900">
              <a:buFont typeface="Arial" panose="020B0604020202020204" pitchFamily="34" charset="0"/>
              <a:buChar char="•"/>
            </a:pPr>
            <a:r>
              <a:rPr lang="en-GB" sz="2400" b="1" dirty="0">
                <a:solidFill>
                  <a:schemeClr val="accent5"/>
                </a:solidFill>
              </a:rPr>
              <a:t>Summer</a:t>
            </a:r>
            <a:r>
              <a:rPr lang="en-GB" sz="2400" dirty="0"/>
              <a:t>: Week beginning 22</a:t>
            </a:r>
            <a:r>
              <a:rPr lang="en-GB" sz="2400" baseline="30000" dirty="0"/>
              <a:t>nd</a:t>
            </a:r>
            <a:r>
              <a:rPr lang="en-GB" sz="2400" dirty="0"/>
              <a:t>  June children sit NFER papers in Reading and SPaG, White Rose Maths and we assess a piece of writing</a:t>
            </a:r>
          </a:p>
        </p:txBody>
      </p:sp>
    </p:spTree>
    <p:extLst>
      <p:ext uri="{BB962C8B-B14F-4D97-AF65-F5344CB8AC3E}">
        <p14:creationId xmlns:p14="http://schemas.microsoft.com/office/powerpoint/2010/main" val="228832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7805C41-7708-43BA-A222-06D6B80D907C}"/>
              </a:ext>
            </a:extLst>
          </p:cNvPr>
          <p:cNvSpPr txBox="1"/>
          <p:nvPr/>
        </p:nvSpPr>
        <p:spPr>
          <a:xfrm>
            <a:off x="694660" y="1281067"/>
            <a:ext cx="10802679" cy="5324535"/>
          </a:xfrm>
          <a:prstGeom prst="rect">
            <a:avLst/>
          </a:prstGeom>
          <a:noFill/>
        </p:spPr>
        <p:txBody>
          <a:bodyPr wrap="square" rtlCol="0">
            <a:spAutoFit/>
          </a:bodyPr>
          <a:lstStyle/>
          <a:p>
            <a:r>
              <a:rPr lang="en-GB" sz="2000" dirty="0"/>
              <a:t>Attainment: is the mark/level the child has achieved in the assessment.</a:t>
            </a:r>
          </a:p>
          <a:p>
            <a:endParaRPr lang="en-GB" sz="2000" dirty="0"/>
          </a:p>
          <a:p>
            <a:r>
              <a:rPr lang="en-GB" sz="2000" dirty="0"/>
              <a:t>At Stillness we use the following levels:</a:t>
            </a:r>
          </a:p>
          <a:p>
            <a:pPr marL="342900" indent="-342900">
              <a:buFont typeface="Arial" panose="020B0604020202020204" pitchFamily="34" charset="0"/>
              <a:buChar char="•"/>
            </a:pPr>
            <a:r>
              <a:rPr lang="en-GB" sz="2000" dirty="0"/>
              <a:t>WTS – Working towards age-related expectations</a:t>
            </a:r>
          </a:p>
          <a:p>
            <a:pPr marL="342900" indent="-342900">
              <a:buFont typeface="Arial" panose="020B0604020202020204" pitchFamily="34" charset="0"/>
              <a:buChar char="•"/>
            </a:pPr>
            <a:r>
              <a:rPr lang="en-GB" sz="2000" dirty="0"/>
              <a:t>EXP – Working at age-related expectations</a:t>
            </a:r>
          </a:p>
          <a:p>
            <a:pPr marL="342900" indent="-342900">
              <a:buFont typeface="Arial" panose="020B0604020202020204" pitchFamily="34" charset="0"/>
              <a:buChar char="•"/>
            </a:pPr>
            <a:endParaRPr lang="en-GB" sz="2000" dirty="0"/>
          </a:p>
          <a:p>
            <a:r>
              <a:rPr lang="en-GB" sz="2000" dirty="0"/>
              <a:t>We no longer use GD – Greater Depth in Years 3-5 as there is no official GD in those year groups. The only year groups where there is a definition of working at greater depth is in Year 2 and Year 6 where there are statutory assessments.</a:t>
            </a:r>
          </a:p>
          <a:p>
            <a:endParaRPr lang="en-GB" sz="2000" dirty="0"/>
          </a:p>
          <a:p>
            <a:r>
              <a:rPr lang="en-GB" sz="2000" dirty="0"/>
              <a:t>Progress: is the progress made from the child’s individual starting point. There will be no progress measure on the Autumn reports as progress is measured from Autumn to the following term.</a:t>
            </a:r>
          </a:p>
          <a:p>
            <a:r>
              <a:rPr lang="en-GB" sz="2000" dirty="0"/>
              <a:t>0 denotes Expected progress</a:t>
            </a:r>
          </a:p>
          <a:p>
            <a:r>
              <a:rPr lang="en-GB" sz="2000" dirty="0"/>
              <a:t>+ a positive number denotes accelerated progress</a:t>
            </a:r>
          </a:p>
          <a:p>
            <a:pPr marL="342900" indent="-342900">
              <a:buFontTx/>
              <a:buChar char="-"/>
            </a:pPr>
            <a:r>
              <a:rPr lang="en-GB" sz="2000" dirty="0"/>
              <a:t>a negative number denotes some progress</a:t>
            </a:r>
          </a:p>
          <a:p>
            <a:pPr marL="342900" indent="-342900">
              <a:buFontTx/>
              <a:buChar char="-"/>
            </a:pPr>
            <a:endParaRPr lang="en-GB" sz="2000" dirty="0"/>
          </a:p>
          <a:p>
            <a:r>
              <a:rPr lang="en-GB" sz="2000" dirty="0"/>
              <a:t>Your child’s attainment and progress will be discussed with you at Parents Evening.</a:t>
            </a:r>
          </a:p>
        </p:txBody>
      </p:sp>
    </p:spTree>
    <p:extLst>
      <p:ext uri="{BB962C8B-B14F-4D97-AF65-F5344CB8AC3E}">
        <p14:creationId xmlns:p14="http://schemas.microsoft.com/office/powerpoint/2010/main" val="49964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6068160"/>
            <a:ext cx="10743484" cy="2387600"/>
          </a:xfrm>
        </p:spPr>
        <p:txBody>
          <a:bodyPr>
            <a:noAutofit/>
          </a:bodyPr>
          <a:lstStyle/>
          <a:p>
            <a:pPr algn="l"/>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Here at Stillness Junior School we use a wide variety of communication tools to keep everyone informed.</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latin typeface="Comic Sans MS" panose="030F0702030302020204" pitchFamily="66" charset="0"/>
              </a:rPr>
              <a:t>Program of Events: </a:t>
            </a:r>
            <a:r>
              <a:rPr lang="en-GB" sz="2000" dirty="0">
                <a:latin typeface="Comic Sans MS" panose="030F0702030302020204" pitchFamily="66" charset="0"/>
              </a:rPr>
              <a:t>This is a detailed document outlining the trips that compliment our program of study.</a:t>
            </a:r>
            <a:br>
              <a:rPr lang="en-GB" sz="2000" b="1" dirty="0">
                <a:latin typeface="Comic Sans MS" panose="030F0702030302020204" pitchFamily="66" charset="0"/>
              </a:rPr>
            </a:br>
            <a:br>
              <a:rPr lang="en-GB" sz="2000" b="1" dirty="0">
                <a:latin typeface="Comic Sans MS" panose="030F0702030302020204" pitchFamily="66" charset="0"/>
              </a:rPr>
            </a:br>
            <a:r>
              <a:rPr lang="en-GB" sz="2000" b="1" dirty="0">
                <a:latin typeface="Comic Sans MS" panose="030F0702030302020204" pitchFamily="66" charset="0"/>
              </a:rPr>
              <a:t>Curriculum Letter: </a:t>
            </a:r>
            <a:r>
              <a:rPr lang="en-GB" sz="2000" dirty="0">
                <a:latin typeface="Comic Sans MS" panose="030F0702030302020204" pitchFamily="66" charset="0"/>
              </a:rPr>
              <a:t>This termly communication from Year Group Leaders highlights specific information about the curriculum content.</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latin typeface="Comic Sans MS" panose="030F0702030302020204" pitchFamily="66" charset="0"/>
              </a:rPr>
              <a:t>Monthly Newsletter:</a:t>
            </a:r>
            <a:r>
              <a:rPr lang="en-GB" sz="2000" dirty="0">
                <a:latin typeface="Comic Sans MS" panose="030F0702030302020204" pitchFamily="66" charset="0"/>
              </a:rPr>
              <a:t> This will be emailed out to you on the first day of the month. This will also contain a section on OPAL every month. </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latin typeface="Comic Sans MS" panose="030F0702030302020204" pitchFamily="66" charset="0"/>
              </a:rPr>
              <a:t>Leadership Update:</a:t>
            </a:r>
            <a:r>
              <a:rPr lang="en-GB" sz="2000" dirty="0">
                <a:latin typeface="Comic Sans MS" panose="030F0702030302020204" pitchFamily="66" charset="0"/>
              </a:rPr>
              <a:t> This is a weekly communication from Mrs Nichol, Headteacher and will be sent out every Monday. This communication will cover the upcoming week including events planned for the week.</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latin typeface="Comic Sans MS" panose="030F0702030302020204" pitchFamily="66" charset="0"/>
              </a:rPr>
              <a:t>Special Edition Newsletters: </a:t>
            </a:r>
            <a:r>
              <a:rPr lang="en-GB" sz="2000" dirty="0">
                <a:latin typeface="Comic Sans MS" panose="030F0702030302020204" pitchFamily="66" charset="0"/>
              </a:rPr>
              <a:t>You will receive one newsletter a year from each subject leaders sharing information and resources about their subject.</a:t>
            </a:r>
            <a:br>
              <a:rPr lang="en-GB" sz="2000" dirty="0">
                <a:latin typeface="Comic Sans MS" panose="030F0702030302020204" pitchFamily="66" charset="0"/>
              </a:rPr>
            </a:br>
            <a:br>
              <a:rPr lang="en-GB" sz="2000" b="1"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AB6EF32-B359-4910-B437-435F484375D2}"/>
              </a:ext>
            </a:extLst>
          </p:cNvPr>
          <p:cNvSpPr txBox="1"/>
          <p:nvPr/>
        </p:nvSpPr>
        <p:spPr>
          <a:xfrm>
            <a:off x="1231200" y="291158"/>
            <a:ext cx="3725264" cy="400110"/>
          </a:xfrm>
          <a:prstGeom prst="rect">
            <a:avLst/>
          </a:prstGeom>
          <a:noFill/>
        </p:spPr>
        <p:txBody>
          <a:bodyPr wrap="square" rtlCol="0">
            <a:spAutoFit/>
          </a:bodyPr>
          <a:lstStyle/>
          <a:p>
            <a:r>
              <a:rPr lang="en-GB" sz="2000" dirty="0">
                <a:latin typeface="Comic Sans MS" panose="030F0702030302020204" pitchFamily="66" charset="0"/>
              </a:rPr>
              <a:t>Communication at Stillness</a:t>
            </a:r>
            <a:endParaRPr lang="en-GB" sz="2000" dirty="0"/>
          </a:p>
        </p:txBody>
      </p:sp>
    </p:spTree>
    <p:extLst>
      <p:ext uri="{BB962C8B-B14F-4D97-AF65-F5344CB8AC3E}">
        <p14:creationId xmlns:p14="http://schemas.microsoft.com/office/powerpoint/2010/main" val="376829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2817638" y="3403731"/>
            <a:ext cx="9144000" cy="2387600"/>
          </a:xfrm>
        </p:spPr>
        <p:txBody>
          <a:bodyPr>
            <a:noAutofit/>
          </a:bodyPr>
          <a:lstStyle/>
          <a:p>
            <a:pPr algn="l">
              <a:defRPr/>
            </a:pPr>
            <a:r>
              <a:rPr lang="en-GB" sz="7200" dirty="0">
                <a:latin typeface="Comic Sans MS" panose="030F0702030302020204" pitchFamily="66" charset="0"/>
              </a:rPr>
              <a:t> </a:t>
            </a:r>
            <a:br>
              <a:rPr lang="en-GB" sz="7200" dirty="0">
                <a:latin typeface="Comic Sans MS" panose="030F0702030302020204" pitchFamily="66" charset="0"/>
              </a:rPr>
            </a:br>
            <a:r>
              <a:rPr lang="en-GB" sz="7200" dirty="0">
                <a:latin typeface="Comic Sans MS" panose="030F0702030302020204" pitchFamily="66" charset="0"/>
              </a:rPr>
              <a:t>   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4F81A7-E9E6-42F7-B56A-F12404D652EE}"/>
              </a:ext>
            </a:extLst>
          </p:cNvPr>
          <p:cNvSpPr/>
          <p:nvPr/>
        </p:nvSpPr>
        <p:spPr>
          <a:xfrm>
            <a:off x="8554936" y="321936"/>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y5@stillnessjs.lewisham.sch.uk</a:t>
            </a:r>
            <a:endParaRPr lang="en-GB" dirty="0"/>
          </a:p>
        </p:txBody>
      </p:sp>
    </p:spTree>
    <p:extLst>
      <p:ext uri="{BB962C8B-B14F-4D97-AF65-F5344CB8AC3E}">
        <p14:creationId xmlns:p14="http://schemas.microsoft.com/office/powerpoint/2010/main" val="361257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4F81A7-E9E6-42F7-B56A-F12404D652EE}"/>
              </a:ext>
            </a:extLst>
          </p:cNvPr>
          <p:cNvSpPr/>
          <p:nvPr/>
        </p:nvSpPr>
        <p:spPr>
          <a:xfrm>
            <a:off x="8554936" y="321936"/>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y5@stillnessjs.lewisham.sch.uk</a:t>
            </a:r>
            <a:endParaRPr lang="en-GB" dirty="0"/>
          </a:p>
        </p:txBody>
      </p:sp>
      <p:sp>
        <p:nvSpPr>
          <p:cNvPr id="9" name="Title 1">
            <a:extLst>
              <a:ext uri="{FF2B5EF4-FFF2-40B4-BE49-F238E27FC236}">
                <a16:creationId xmlns:a16="http://schemas.microsoft.com/office/drawing/2014/main" id="{01573541-37B4-BB05-6438-655C2A9848A9}"/>
              </a:ext>
            </a:extLst>
          </p:cNvPr>
          <p:cNvSpPr>
            <a:spLocks noGrp="1"/>
          </p:cNvSpPr>
          <p:nvPr>
            <p:ph type="ctrTitle"/>
          </p:nvPr>
        </p:nvSpPr>
        <p:spPr>
          <a:xfrm>
            <a:off x="1231200" y="691268"/>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Secondary Transfer</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sp>
        <p:nvSpPr>
          <p:cNvPr id="10" name="TextBox 9">
            <a:extLst>
              <a:ext uri="{FF2B5EF4-FFF2-40B4-BE49-F238E27FC236}">
                <a16:creationId xmlns:a16="http://schemas.microsoft.com/office/drawing/2014/main" id="{50D79E55-A08F-2C32-C34D-702AEC435642}"/>
              </a:ext>
            </a:extLst>
          </p:cNvPr>
          <p:cNvSpPr txBox="1"/>
          <p:nvPr/>
        </p:nvSpPr>
        <p:spPr>
          <a:xfrm>
            <a:off x="664234" y="1397479"/>
            <a:ext cx="11136702" cy="5078313"/>
          </a:xfrm>
          <a:prstGeom prst="rect">
            <a:avLst/>
          </a:prstGeom>
          <a:noFill/>
        </p:spPr>
        <p:txBody>
          <a:bodyPr wrap="square" rtlCol="0">
            <a:spAutoFit/>
          </a:bodyPr>
          <a:lstStyle/>
          <a:p>
            <a:r>
              <a:rPr lang="en-US" dirty="0"/>
              <a:t>Although it seems early to discuss this some dates and information are important for Y5.</a:t>
            </a:r>
          </a:p>
          <a:p>
            <a:endParaRPr lang="en-US" dirty="0"/>
          </a:p>
          <a:p>
            <a:r>
              <a:rPr lang="en-US" dirty="0"/>
              <a:t>If you are considering Grammar Schools, please refer to the website of the borough you are looking at as the registration dates for the 11+ tests are usually in the May of Y5.</a:t>
            </a:r>
          </a:p>
          <a:p>
            <a:r>
              <a:rPr lang="en-US" dirty="0">
                <a:hlinkClick r:id="rId4"/>
              </a:rPr>
              <a:t>https://www.kent.gov.uk/education-and-children/schools/school-places/kent-test</a:t>
            </a:r>
            <a:endParaRPr lang="en-US" dirty="0"/>
          </a:p>
          <a:p>
            <a:r>
              <a:rPr lang="en-US" dirty="0">
                <a:hlinkClick r:id="rId5"/>
              </a:rPr>
              <a:t>https://www.bexley.gov.uk/services/schools-and-education/selection-tests/register-secondary-selection-test</a:t>
            </a:r>
            <a:endParaRPr lang="en-US" dirty="0"/>
          </a:p>
          <a:p>
            <a:r>
              <a:rPr lang="en-US" dirty="0"/>
              <a:t>As Lewisham is not a selective borough we are unable to advise about selective tests and there are elements of the testing process which are not in the National Curriculum.</a:t>
            </a:r>
          </a:p>
          <a:p>
            <a:endParaRPr lang="en-US" dirty="0"/>
          </a:p>
          <a:p>
            <a:r>
              <a:rPr lang="en-US" dirty="0"/>
              <a:t>All of the information you will need for applying to a secondary school is on the Lewisham website:</a:t>
            </a:r>
          </a:p>
          <a:p>
            <a:r>
              <a:rPr lang="en-US" dirty="0">
                <a:hlinkClick r:id="rId6"/>
              </a:rPr>
              <a:t>https://lewisham.gov.uk/myservices/education/schools/school-admission/applying-to-start-secondary-school</a:t>
            </a:r>
            <a:endParaRPr lang="en-US" dirty="0"/>
          </a:p>
          <a:p>
            <a:endParaRPr lang="en-US" dirty="0"/>
          </a:p>
          <a:p>
            <a:r>
              <a:rPr lang="en-US" dirty="0"/>
              <a:t>The dates of the open evenings and days come quite early in the Autumn Term of Y6 so make sure you are looking out for the dates. We are happy for you to take your child out for these events – please email the office with a list of the dates you are taking your child so we can make sure the correct code is applied to the register.</a:t>
            </a:r>
          </a:p>
          <a:p>
            <a:endParaRPr lang="en-US" dirty="0"/>
          </a:p>
          <a:p>
            <a:endParaRPr lang="en-US" dirty="0"/>
          </a:p>
          <a:p>
            <a:endParaRPr lang="en-GB" dirty="0"/>
          </a:p>
        </p:txBody>
      </p:sp>
    </p:spTree>
    <p:extLst>
      <p:ext uri="{BB962C8B-B14F-4D97-AF65-F5344CB8AC3E}">
        <p14:creationId xmlns:p14="http://schemas.microsoft.com/office/powerpoint/2010/main" val="393552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4F81A7-E9E6-42F7-B56A-F12404D652EE}"/>
              </a:ext>
            </a:extLst>
          </p:cNvPr>
          <p:cNvSpPr/>
          <p:nvPr/>
        </p:nvSpPr>
        <p:spPr>
          <a:xfrm>
            <a:off x="8554936" y="321936"/>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y5@stillnessjs.lewisham.sch.uk</a:t>
            </a:r>
            <a:endParaRPr lang="en-GB" dirty="0"/>
          </a:p>
        </p:txBody>
      </p:sp>
      <p:sp>
        <p:nvSpPr>
          <p:cNvPr id="9" name="Title 1">
            <a:extLst>
              <a:ext uri="{FF2B5EF4-FFF2-40B4-BE49-F238E27FC236}">
                <a16:creationId xmlns:a16="http://schemas.microsoft.com/office/drawing/2014/main" id="{01573541-37B4-BB05-6438-655C2A9848A9}"/>
              </a:ext>
            </a:extLst>
          </p:cNvPr>
          <p:cNvSpPr>
            <a:spLocks noGrp="1"/>
          </p:cNvSpPr>
          <p:nvPr>
            <p:ph type="ctrTitle"/>
          </p:nvPr>
        </p:nvSpPr>
        <p:spPr>
          <a:xfrm>
            <a:off x="1231200" y="691268"/>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Secondary Transfer</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sp>
        <p:nvSpPr>
          <p:cNvPr id="10" name="TextBox 9">
            <a:extLst>
              <a:ext uri="{FF2B5EF4-FFF2-40B4-BE49-F238E27FC236}">
                <a16:creationId xmlns:a16="http://schemas.microsoft.com/office/drawing/2014/main" id="{50D79E55-A08F-2C32-C34D-702AEC435642}"/>
              </a:ext>
            </a:extLst>
          </p:cNvPr>
          <p:cNvSpPr txBox="1"/>
          <p:nvPr/>
        </p:nvSpPr>
        <p:spPr>
          <a:xfrm>
            <a:off x="664234" y="1397479"/>
            <a:ext cx="11136702" cy="4524315"/>
          </a:xfrm>
          <a:prstGeom prst="rect">
            <a:avLst/>
          </a:prstGeom>
          <a:noFill/>
        </p:spPr>
        <p:txBody>
          <a:bodyPr wrap="square" rtlCol="0">
            <a:spAutoFit/>
          </a:bodyPr>
          <a:lstStyle/>
          <a:p>
            <a:r>
              <a:rPr lang="en-US" dirty="0"/>
              <a:t>When you are thinking of secondary schools, please refer to their admissions criteria as these are applied strictly. Do not put a school down where you are outside of the area for example as you will not get a place and will have wasted one of your choices.</a:t>
            </a:r>
          </a:p>
          <a:p>
            <a:endParaRPr lang="en-US" dirty="0"/>
          </a:p>
          <a:p>
            <a:r>
              <a:rPr lang="en-US" dirty="0"/>
              <a:t>Please do not put down a school that you would not like your child to attend. Any school on your list could be the one that your child is placed in.</a:t>
            </a:r>
          </a:p>
          <a:p>
            <a:endParaRPr lang="en-US" dirty="0"/>
          </a:p>
          <a:p>
            <a:r>
              <a:rPr lang="en-US" dirty="0"/>
              <a:t>Tips</a:t>
            </a:r>
          </a:p>
          <a:p>
            <a:pPr marL="285750" indent="-285750" eaLnBrk="1" hangingPunct="1">
              <a:buFont typeface="Arial" panose="020B0604020202020204" pitchFamily="34" charset="0"/>
              <a:buChar char="•"/>
            </a:pPr>
            <a:r>
              <a:rPr lang="en-GB" altLang="en-US" dirty="0"/>
              <a:t>Visit as many schools as you can both during the day and after school</a:t>
            </a:r>
          </a:p>
          <a:p>
            <a:pPr marL="285750" indent="-285750" eaLnBrk="1" hangingPunct="1">
              <a:buFont typeface="Arial" panose="020B0604020202020204" pitchFamily="34" charset="0"/>
              <a:buChar char="•"/>
            </a:pPr>
            <a:r>
              <a:rPr lang="en-GB" altLang="en-US" dirty="0"/>
              <a:t>Ask lots of questions – which would best suit your child?</a:t>
            </a:r>
          </a:p>
          <a:p>
            <a:pPr marL="285750" indent="-285750" eaLnBrk="1" hangingPunct="1">
              <a:buFont typeface="Arial" panose="020B0604020202020204" pitchFamily="34" charset="0"/>
              <a:buChar char="•"/>
            </a:pPr>
            <a:r>
              <a:rPr lang="en-GB" altLang="en-US" b="1" dirty="0"/>
              <a:t>Use all 6 choices</a:t>
            </a:r>
          </a:p>
          <a:p>
            <a:pPr marL="285750" indent="-285750" eaLnBrk="1" hangingPunct="1">
              <a:buFont typeface="Arial" panose="020B0604020202020204" pitchFamily="34" charset="0"/>
              <a:buChar char="•"/>
            </a:pPr>
            <a:r>
              <a:rPr lang="en-GB" altLang="en-US" dirty="0"/>
              <a:t>Check the admission criteria before applying to any school especially Faith/Selective schools</a:t>
            </a:r>
          </a:p>
          <a:p>
            <a:pPr marL="285750" indent="-285750" eaLnBrk="1" hangingPunct="1">
              <a:buFont typeface="Arial" panose="020B0604020202020204" pitchFamily="34" charset="0"/>
              <a:buChar char="•"/>
            </a:pPr>
            <a:r>
              <a:rPr lang="en-GB" altLang="en-US" dirty="0"/>
              <a:t>Let us know when you are visiting schools</a:t>
            </a:r>
          </a:p>
          <a:p>
            <a:endParaRPr lang="en-US" dirty="0"/>
          </a:p>
          <a:p>
            <a:endParaRPr lang="en-US" dirty="0"/>
          </a:p>
          <a:p>
            <a:endParaRPr lang="en-GB" dirty="0"/>
          </a:p>
        </p:txBody>
      </p:sp>
    </p:spTree>
    <p:extLst>
      <p:ext uri="{BB962C8B-B14F-4D97-AF65-F5344CB8AC3E}">
        <p14:creationId xmlns:p14="http://schemas.microsoft.com/office/powerpoint/2010/main" val="224585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Pupil Premium Funding</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D048674-5BB9-4C23-97E2-FEEA6A5B805F}"/>
              </a:ext>
            </a:extLst>
          </p:cNvPr>
          <p:cNvSpPr txBox="1"/>
          <p:nvPr/>
        </p:nvSpPr>
        <p:spPr>
          <a:xfrm>
            <a:off x="855377" y="1020726"/>
            <a:ext cx="10930270" cy="6186309"/>
          </a:xfrm>
          <a:prstGeom prst="rect">
            <a:avLst/>
          </a:prstGeom>
          <a:noFill/>
        </p:spPr>
        <p:txBody>
          <a:bodyPr wrap="square" rtlCol="0">
            <a:spAutoFit/>
          </a:bodyPr>
          <a:lstStyle/>
          <a:p>
            <a:r>
              <a:rPr lang="en-GB" sz="2000" dirty="0"/>
              <a:t>The Pupil Premium Grant (PPG) is an allocation of additional funding from central government provided to schools to support specific groups of children who are vulnerable to possible under achievement. Those  who are eligible for the grant include pupils who are entitled to free school meals (FSM), those looked after by the local authority (LAC), from households with no recourse to public funds (NRPF) and the children of armed service personnel.</a:t>
            </a:r>
          </a:p>
          <a:p>
            <a:endParaRPr lang="en-GB" sz="2000" dirty="0"/>
          </a:p>
          <a:p>
            <a:r>
              <a:rPr lang="en-GB" sz="2000" dirty="0"/>
              <a:t>You are entitled to FSM if the following applies to you:</a:t>
            </a:r>
          </a:p>
          <a:p>
            <a:pPr marL="285750" indent="-285750">
              <a:buFont typeface="Arial" panose="020B0604020202020204" pitchFamily="34" charset="0"/>
              <a:buChar char="•"/>
            </a:pPr>
            <a:r>
              <a:rPr lang="en-GB" dirty="0"/>
              <a:t>your combined annual household income is below £16,190 (as assessed by HMRC) and you get one of the following benefits:</a:t>
            </a:r>
          </a:p>
          <a:p>
            <a:pPr marL="285750" indent="-285750">
              <a:buFont typeface="Arial" panose="020B0604020202020204" pitchFamily="34" charset="0"/>
              <a:buChar char="•"/>
            </a:pPr>
            <a:r>
              <a:rPr lang="en-GB" dirty="0"/>
              <a:t>income-based: income support or jobseeker’s allowance (not eligible if on contribution based jobseeker’s allowance)</a:t>
            </a:r>
          </a:p>
          <a:p>
            <a:pPr marL="285750" indent="-285750">
              <a:buFont typeface="Arial" panose="020B0604020202020204" pitchFamily="34" charset="0"/>
              <a:buChar char="•"/>
            </a:pPr>
            <a:r>
              <a:rPr lang="en-GB" dirty="0"/>
              <a:t>income-related: employment support allowance (not eligible if on contribution based employment support allowance)</a:t>
            </a:r>
          </a:p>
          <a:p>
            <a:pPr marL="285750" indent="-285750">
              <a:buFont typeface="Arial" panose="020B0604020202020204" pitchFamily="34" charset="0"/>
              <a:buChar char="•"/>
            </a:pPr>
            <a:r>
              <a:rPr lang="en-GB" dirty="0"/>
              <a:t>universal credit</a:t>
            </a:r>
          </a:p>
          <a:p>
            <a:pPr marL="285750" indent="-285750">
              <a:buFont typeface="Arial" panose="020B0604020202020204" pitchFamily="34" charset="0"/>
              <a:buChar char="•"/>
            </a:pPr>
            <a:r>
              <a:rPr lang="en-GB" dirty="0"/>
              <a:t>income support</a:t>
            </a:r>
          </a:p>
          <a:p>
            <a:pPr marL="285750" indent="-285750">
              <a:buFont typeface="Arial" panose="020B0604020202020204" pitchFamily="34" charset="0"/>
              <a:buChar char="•"/>
            </a:pPr>
            <a:r>
              <a:rPr lang="en-GB" dirty="0"/>
              <a:t>the guaranteed element of state pension credit</a:t>
            </a:r>
          </a:p>
          <a:p>
            <a:pPr marL="285750" indent="-285750">
              <a:buFont typeface="Arial" panose="020B0604020202020204" pitchFamily="34" charset="0"/>
              <a:buChar char="•"/>
            </a:pPr>
            <a:r>
              <a:rPr lang="en-GB" dirty="0"/>
              <a:t>support under Part VI of the Immigration and Asylum Act 1999</a:t>
            </a:r>
          </a:p>
          <a:p>
            <a:pPr marL="285750" indent="-285750">
              <a:buFont typeface="Arial" panose="020B0604020202020204" pitchFamily="34" charset="0"/>
              <a:buChar char="•"/>
            </a:pPr>
            <a:r>
              <a:rPr lang="en-GB" dirty="0"/>
              <a:t>child tax credit only. </a:t>
            </a:r>
          </a:p>
          <a:p>
            <a:pPr marL="285750" indent="-285750">
              <a:buFont typeface="Arial" panose="020B0604020202020204" pitchFamily="34" charset="0"/>
              <a:buChar char="•"/>
            </a:pPr>
            <a:r>
              <a:rPr lang="en-GB" dirty="0"/>
              <a:t>No recourse to public funds (NRPF) parents</a:t>
            </a:r>
          </a:p>
          <a:p>
            <a:endParaRPr lang="en-GB" sz="2000" dirty="0"/>
          </a:p>
          <a:p>
            <a:endParaRPr lang="en-GB" sz="2000" dirty="0"/>
          </a:p>
        </p:txBody>
      </p:sp>
    </p:spTree>
    <p:extLst>
      <p:ext uri="{BB962C8B-B14F-4D97-AF65-F5344CB8AC3E}">
        <p14:creationId xmlns:p14="http://schemas.microsoft.com/office/powerpoint/2010/main" val="176472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39484" y="4178800"/>
            <a:ext cx="9991154" cy="2387600"/>
          </a:xfrm>
        </p:spPr>
        <p:txBody>
          <a:bodyPr>
            <a:noAutofit/>
          </a:bodyPr>
          <a:lstStyle/>
          <a:p>
            <a:pPr>
              <a:defRPr/>
            </a:pP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School starts at </a:t>
            </a:r>
            <a:r>
              <a:rPr lang="en-GB" sz="2000" b="1" dirty="0">
                <a:latin typeface="Comic Sans MS" panose="030F0702030302020204" pitchFamily="66" charset="0"/>
              </a:rPr>
              <a:t>8:45am</a:t>
            </a:r>
            <a:r>
              <a:rPr lang="en-GB" sz="2000" dirty="0">
                <a:latin typeface="Comic Sans MS" panose="030F0702030302020204" pitchFamily="66" charset="0"/>
              </a:rPr>
              <a:t> and we dismiss at 3.30pm. If you would like your child to walk home alone – you must complete the online form for the office. This form needs to be completed both at the beginning of Y5 and then again at the beginning of Y6 so we are sure we have in date consent for your child.</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The behaviour system remains the same, with children being awarded a house point for demonstrating the agreed  behaviour expectations.</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latin typeface="Comic Sans MS" panose="030F0702030302020204" pitchFamily="66" charset="0"/>
              </a:rPr>
              <a:t>As many children walk home by themselves, we understand that parents want to be able to be in contact with children. However, please note that we have a no phone policy for safeguarding purposes. If pick-up arrangements change, please contact the office.</a:t>
            </a:r>
            <a:br>
              <a:rPr lang="en-GB" sz="2000" dirty="0">
                <a:latin typeface="Comic Sans MS" panose="030F0702030302020204" pitchFamily="66" charset="0"/>
              </a:rPr>
            </a:br>
            <a:br>
              <a:rPr lang="en-GB" sz="2000" dirty="0">
                <a:latin typeface="Comic Sans MS" panose="030F0702030302020204" pitchFamily="66" charset="0"/>
              </a:rPr>
            </a:br>
            <a:r>
              <a:rPr lang="en-GB" sz="2000" dirty="0">
                <a:solidFill>
                  <a:srgbClr val="FF0000"/>
                </a:solidFill>
                <a:latin typeface="Comic Sans MS" panose="030F0702030302020204" pitchFamily="66" charset="0"/>
              </a:rPr>
              <a:t>PE on Mondays and Wednesdays </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CE45FA2-045B-4915-9F6F-185BA9E40CF7}"/>
              </a:ext>
            </a:extLst>
          </p:cNvPr>
          <p:cNvSpPr txBox="1"/>
          <p:nvPr/>
        </p:nvSpPr>
        <p:spPr>
          <a:xfrm>
            <a:off x="1231200" y="136800"/>
            <a:ext cx="7684200" cy="461665"/>
          </a:xfrm>
          <a:prstGeom prst="rect">
            <a:avLst/>
          </a:prstGeom>
          <a:noFill/>
        </p:spPr>
        <p:txBody>
          <a:bodyPr wrap="square" rtlCol="0">
            <a:spAutoFit/>
          </a:bodyPr>
          <a:lstStyle/>
          <a:p>
            <a:r>
              <a:rPr lang="en-GB" sz="2400" dirty="0">
                <a:latin typeface="Comic Sans MS" panose="030F0702030302020204" pitchFamily="66" charset="0"/>
              </a:rPr>
              <a:t>Expectations and Routines</a:t>
            </a:r>
          </a:p>
        </p:txBody>
      </p:sp>
      <p:sp>
        <p:nvSpPr>
          <p:cNvPr id="6" name="Rectangle 5"/>
          <p:cNvSpPr/>
          <p:nvPr/>
        </p:nvSpPr>
        <p:spPr>
          <a:xfrm>
            <a:off x="1573028" y="4572169"/>
            <a:ext cx="9757610" cy="1631216"/>
          </a:xfrm>
          <a:prstGeom prst="rect">
            <a:avLst/>
          </a:prstGeom>
        </p:spPr>
        <p:txBody>
          <a:bodyPr wrap="square">
            <a:spAutoFit/>
          </a:bodyPr>
          <a:lstStyle/>
          <a:p>
            <a:r>
              <a:rPr lang="en-GB" sz="2000" b="1" dirty="0">
                <a:latin typeface="Comic Sans MS" panose="030F0702030302020204" pitchFamily="66" charset="0"/>
              </a:rPr>
              <a:t>Homework will start from Autumn 2 term on google classroom we will set the following weekly:</a:t>
            </a: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English, Reading and Maths </a:t>
            </a:r>
          </a:p>
          <a:p>
            <a:pPr marL="285750" indent="-285750">
              <a:buFont typeface="Arial" panose="020B0604020202020204" pitchFamily="34" charset="0"/>
              <a:buChar char="•"/>
            </a:pPr>
            <a:r>
              <a:rPr lang="en-GB" sz="2000" dirty="0">
                <a:latin typeface="Comic Sans MS" panose="030F0702030302020204" pitchFamily="66" charset="0"/>
              </a:rPr>
              <a:t>Topic- set termly (See curriculum newsletter)</a:t>
            </a:r>
          </a:p>
          <a:p>
            <a:pPr marL="285750" indent="-285750">
              <a:buFont typeface="Arial" panose="020B0604020202020204" pitchFamily="34" charset="0"/>
              <a:buChar char="•"/>
            </a:pPr>
            <a:r>
              <a:rPr lang="en-GB" sz="2000" dirty="0">
                <a:latin typeface="Comic Sans MS" panose="030F0702030302020204" pitchFamily="66" charset="0"/>
              </a:rPr>
              <a:t>Spellings- set on Monday, tested on Friday. (See website for list)</a:t>
            </a:r>
            <a:endParaRPr lang="en-GB" sz="2000" dirty="0"/>
          </a:p>
        </p:txBody>
      </p:sp>
    </p:spTree>
    <p:extLst>
      <p:ext uri="{BB962C8B-B14F-4D97-AF65-F5344CB8AC3E}">
        <p14:creationId xmlns:p14="http://schemas.microsoft.com/office/powerpoint/2010/main" val="40276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2817638" y="3403731"/>
            <a:ext cx="9144000" cy="2387600"/>
          </a:xfrm>
        </p:spPr>
        <p:txBody>
          <a:bodyPr>
            <a:noAutofit/>
          </a:bodyPr>
          <a:lstStyle/>
          <a:p>
            <a:pPr algn="l">
              <a:defRPr/>
            </a:pPr>
            <a:r>
              <a:rPr lang="en-GB" sz="7200" dirty="0">
                <a:latin typeface="Comic Sans MS" panose="030F0702030302020204" pitchFamily="66" charset="0"/>
              </a:rPr>
              <a:t> </a:t>
            </a:r>
            <a:br>
              <a:rPr lang="en-GB" sz="7200" dirty="0">
                <a:latin typeface="Comic Sans MS" panose="030F0702030302020204" pitchFamily="66" charset="0"/>
              </a:rPr>
            </a:br>
            <a:r>
              <a:rPr lang="en-GB" sz="7200" dirty="0">
                <a:latin typeface="Comic Sans MS" panose="030F0702030302020204" pitchFamily="66" charset="0"/>
              </a:rPr>
              <a:t>   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4F81A7-E9E6-42F7-B56A-F12404D652EE}"/>
              </a:ext>
            </a:extLst>
          </p:cNvPr>
          <p:cNvSpPr/>
          <p:nvPr/>
        </p:nvSpPr>
        <p:spPr>
          <a:xfrm>
            <a:off x="8554936" y="321936"/>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y5@stillnessjs.lewisham.sch.uk</a:t>
            </a:r>
            <a:endParaRPr lang="en-GB" dirty="0"/>
          </a:p>
        </p:txBody>
      </p:sp>
    </p:spTree>
    <p:extLst>
      <p:ext uri="{BB962C8B-B14F-4D97-AF65-F5344CB8AC3E}">
        <p14:creationId xmlns:p14="http://schemas.microsoft.com/office/powerpoint/2010/main" val="87200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524618" y="4650463"/>
            <a:ext cx="8224527" cy="2387600"/>
          </a:xfrm>
        </p:spPr>
        <p:txBody>
          <a:bodyPr>
            <a:noAutofit/>
          </a:bodyPr>
          <a:lstStyle/>
          <a:p>
            <a:pPr algn="l"/>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We are a uniform school! </a:t>
            </a:r>
            <a:br>
              <a:rPr lang="en-GB" sz="2000" dirty="0">
                <a:latin typeface="Comic Sans MS" panose="030F0702030302020204" pitchFamily="66" charset="0"/>
              </a:rPr>
            </a:br>
            <a:r>
              <a:rPr lang="en-GB" sz="2000" dirty="0">
                <a:latin typeface="Comic Sans MS" panose="030F0702030302020204" pitchFamily="66" charset="0"/>
              </a:rPr>
              <a:t>Our school uniform consists grey skirts, culottes, trousers or shorts. Royal blue or yellow polo shirt, sweatshirt or fleece with or without the school logo. Children may wear blue or yellow check summer dresses. All pupils must wear black shoes or all black trainers. These can be purchased from M&amp;S or Goodies.</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PE will be on </a:t>
            </a:r>
            <a:r>
              <a:rPr lang="en-GB" sz="2000" b="1" dirty="0">
                <a:solidFill>
                  <a:srgbClr val="FF0000"/>
                </a:solidFill>
                <a:latin typeface="Comic Sans MS" panose="030F0702030302020204" pitchFamily="66" charset="0"/>
              </a:rPr>
              <a:t>Monday</a:t>
            </a:r>
            <a:r>
              <a:rPr lang="en-GB" sz="2000" b="1" dirty="0">
                <a:latin typeface="Comic Sans MS" panose="030F0702030302020204" pitchFamily="66" charset="0"/>
              </a:rPr>
              <a:t> and </a:t>
            </a:r>
            <a:r>
              <a:rPr lang="en-GB" sz="2000" b="1" dirty="0">
                <a:solidFill>
                  <a:srgbClr val="FF0000"/>
                </a:solidFill>
                <a:latin typeface="Comic Sans MS" panose="030F0702030302020204" pitchFamily="66" charset="0"/>
              </a:rPr>
              <a:t>Wednesday</a:t>
            </a:r>
            <a:r>
              <a:rPr lang="en-GB" sz="2000" dirty="0">
                <a:latin typeface="Comic Sans MS" panose="030F0702030302020204" pitchFamily="66" charset="0"/>
              </a:rPr>
              <a:t>, please come in wearing your school PE kit; white t-shirt, navy or black shorts, navy or black tracksuit and black trainers (with or without the school logo).</a:t>
            </a:r>
            <a:br>
              <a:rPr lang="en-GB" sz="2000" dirty="0">
                <a:latin typeface="Comic Sans MS" panose="030F0702030302020204" pitchFamily="66" charset="0"/>
              </a:rPr>
            </a:br>
            <a:br>
              <a:rPr lang="en-GB" sz="2000" dirty="0">
                <a:latin typeface="Comic Sans MS" panose="030F0702030302020204" pitchFamily="66" charset="0"/>
              </a:rPr>
            </a:br>
            <a:r>
              <a:rPr lang="en-GB" sz="2000" dirty="0">
                <a:solidFill>
                  <a:schemeClr val="accent5"/>
                </a:solidFill>
                <a:latin typeface="Comic Sans MS" panose="030F0702030302020204" pitchFamily="66" charset="0"/>
              </a:rPr>
              <a:t>Note – During Sports Day, children will be asked to wear a t-shirt representing the colour of their house.</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Children with hair longer than their shoulders should have it tied back and children should not wear any jewellery with the exception of watches and stud earrings.</a:t>
            </a: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D8F652-C0E9-4827-81A8-A05E1715192C}"/>
              </a:ext>
            </a:extLst>
          </p:cNvPr>
          <p:cNvSpPr txBox="1"/>
          <p:nvPr/>
        </p:nvSpPr>
        <p:spPr>
          <a:xfrm>
            <a:off x="1231200" y="446809"/>
            <a:ext cx="4005818" cy="461665"/>
          </a:xfrm>
          <a:prstGeom prst="rect">
            <a:avLst/>
          </a:prstGeom>
          <a:noFill/>
        </p:spPr>
        <p:txBody>
          <a:bodyPr wrap="square" rtlCol="0">
            <a:spAutoFit/>
          </a:bodyPr>
          <a:lstStyle/>
          <a:p>
            <a:r>
              <a:rPr lang="en-GB" sz="2400" dirty="0">
                <a:latin typeface="Comic Sans MS" panose="030F0702030302020204" pitchFamily="66" charset="0"/>
              </a:rPr>
              <a:t>Uniform</a:t>
            </a:r>
          </a:p>
        </p:txBody>
      </p:sp>
      <p:pic>
        <p:nvPicPr>
          <p:cNvPr id="3074" name="Picture 2" descr="Plain White PE T-Shir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50906" y="2579325"/>
            <a:ext cx="1392382" cy="13923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ite Polo Shirt |General Schoolwear | Loop"/>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23664" y="2515362"/>
            <a:ext cx="972164" cy="14563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y's Navy Blue Sports Shorts - School Days Direc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552835" y="3840480"/>
            <a:ext cx="1138812" cy="11388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idas Kids Boys TENSAUR School Shoes Black Trainers Casual Sneakers Strap  | eBa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25941" y="3884984"/>
            <a:ext cx="922713" cy="922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8821314" y="3698929"/>
            <a:ext cx="800446" cy="1542398"/>
          </a:xfrm>
          <a:prstGeom prst="rect">
            <a:avLst/>
          </a:prstGeom>
        </p:spPr>
      </p:pic>
      <p:pic>
        <p:nvPicPr>
          <p:cNvPr id="7" name="Picture 6"/>
          <p:cNvPicPr>
            <a:picLocks noChangeAspect="1"/>
          </p:cNvPicPr>
          <p:nvPr/>
        </p:nvPicPr>
        <p:blipFill>
          <a:blip r:embed="rId8"/>
          <a:stretch>
            <a:fillRect/>
          </a:stretch>
        </p:blipFill>
        <p:spPr>
          <a:xfrm>
            <a:off x="8590047" y="2454012"/>
            <a:ext cx="1055110" cy="1290460"/>
          </a:xfrm>
          <a:prstGeom prst="rect">
            <a:avLst/>
          </a:prstGeom>
        </p:spPr>
      </p:pic>
    </p:spTree>
    <p:extLst>
      <p:ext uri="{BB962C8B-B14F-4D97-AF65-F5344CB8AC3E}">
        <p14:creationId xmlns:p14="http://schemas.microsoft.com/office/powerpoint/2010/main" val="24753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2823163"/>
            <a:ext cx="9144000" cy="2387600"/>
          </a:xfrm>
        </p:spPr>
        <p:txBody>
          <a:bodyPr>
            <a:noAutofit/>
          </a:bodyPr>
          <a:lstStyle/>
          <a:p>
            <a:pPr>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D8F652-C0E9-4827-81A8-A05E1715192C}"/>
              </a:ext>
            </a:extLst>
          </p:cNvPr>
          <p:cNvSpPr txBox="1"/>
          <p:nvPr/>
        </p:nvSpPr>
        <p:spPr>
          <a:xfrm>
            <a:off x="1231200" y="446809"/>
            <a:ext cx="4005818" cy="461665"/>
          </a:xfrm>
          <a:prstGeom prst="rect">
            <a:avLst/>
          </a:prstGeom>
          <a:noFill/>
        </p:spPr>
        <p:txBody>
          <a:bodyPr wrap="square" rtlCol="0">
            <a:spAutoFit/>
          </a:bodyPr>
          <a:lstStyle/>
          <a:p>
            <a:r>
              <a:rPr lang="en-GB" sz="2400" dirty="0">
                <a:latin typeface="Comic Sans MS" panose="030F0702030302020204" pitchFamily="66" charset="0"/>
              </a:rPr>
              <a:t>Roles and Responsibilities</a:t>
            </a:r>
          </a:p>
        </p:txBody>
      </p:sp>
      <p:sp>
        <p:nvSpPr>
          <p:cNvPr id="6" name="Title 1">
            <a:extLst>
              <a:ext uri="{FF2B5EF4-FFF2-40B4-BE49-F238E27FC236}">
                <a16:creationId xmlns:a16="http://schemas.microsoft.com/office/drawing/2014/main" id="{DA95050F-5AB3-4358-9B90-305E43F0B78D}"/>
              </a:ext>
            </a:extLst>
          </p:cNvPr>
          <p:cNvSpPr txBox="1">
            <a:spLocks/>
          </p:cNvSpPr>
          <p:nvPr/>
        </p:nvSpPr>
        <p:spPr>
          <a:xfrm>
            <a:off x="781802" y="1247779"/>
            <a:ext cx="891043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endParaRPr lang="en-GB" sz="2000" dirty="0">
              <a:latin typeface="Comic Sans MS" panose="030F0702030302020204" pitchFamily="66" charset="0"/>
            </a:endParaRPr>
          </a:p>
          <a:p>
            <a:pPr algn="l"/>
            <a:endParaRPr lang="en-GB" sz="2000" dirty="0">
              <a:latin typeface="Comic Sans MS" panose="030F0702030302020204" pitchFamily="66" charset="0"/>
            </a:endParaRPr>
          </a:p>
          <a:p>
            <a:pPr algn="l"/>
            <a:r>
              <a:rPr lang="en-GB" sz="2000" dirty="0">
                <a:latin typeface="Comic Sans MS" panose="030F0702030302020204" pitchFamily="66" charset="0"/>
              </a:rPr>
              <a:t>At Stillness Junior School we have a number of roles and responsibilities at the school. At the beginning of the year we will speak to each children about the different roles and what that intakes so they are aware of the responsibility for that role. </a:t>
            </a:r>
          </a:p>
          <a:p>
            <a:pPr algn="l"/>
            <a:endParaRPr lang="en-GB" sz="2000" dirty="0">
              <a:solidFill>
                <a:srgbClr val="0070C0"/>
              </a:solidFill>
              <a:latin typeface="Comic Sans MS" panose="030F0702030302020204" pitchFamily="66" charset="0"/>
            </a:endParaRPr>
          </a:p>
          <a:p>
            <a:pPr algn="l"/>
            <a:br>
              <a:rPr lang="en-US"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endParaRPr lang="en-GB" sz="2000" dirty="0">
              <a:solidFill>
                <a:srgbClr val="0070C0"/>
              </a:solidFill>
              <a:latin typeface="Comic Sans MS" panose="030F0702030302020204" pitchFamily="66" charset="0"/>
            </a:endParaRPr>
          </a:p>
        </p:txBody>
      </p:sp>
      <p:sp>
        <p:nvSpPr>
          <p:cNvPr id="7" name="TextBox 6"/>
          <p:cNvSpPr txBox="1"/>
          <p:nvPr/>
        </p:nvSpPr>
        <p:spPr>
          <a:xfrm>
            <a:off x="817947" y="2860073"/>
            <a:ext cx="4670836"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School Council</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Play Leader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Librarian</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PE Monitor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Eco warrior </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Digital leader </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First Aider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Wellbeing Champion</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In class job role</a:t>
            </a:r>
          </a:p>
        </p:txBody>
      </p:sp>
      <p:pic>
        <p:nvPicPr>
          <p:cNvPr id="2050" name="Picture 2" descr="First Aider Safety Badge - Rectangle | Se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847" y="2589554"/>
            <a:ext cx="2862143" cy="1524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Blue Peer Mediator Rounded Edge Bar 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296" y="2485461"/>
            <a:ext cx="2571298" cy="2431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nitor Enamel Badge | Blue | 30x26.4mm | School Badg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227524" y="1422463"/>
            <a:ext cx="1198822" cy="11988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lay Leader Hi Vis Vests | High Viz Safety Vest for Childre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341849" y="4149873"/>
            <a:ext cx="1900357" cy="19003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E Bar Badge by School Badges UK"/>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081885" y="4259965"/>
            <a:ext cx="1288500" cy="128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1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876471" y="191564"/>
            <a:ext cx="9144000" cy="2387600"/>
          </a:xfrm>
        </p:spPr>
        <p:txBody>
          <a:bodyPr>
            <a:noAutofit/>
          </a:bodyPr>
          <a:lstStyle/>
          <a:p>
            <a:pPr>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400" dirty="0">
                <a:latin typeface="Comic Sans MS" panose="030F0702030302020204" pitchFamily="66" charset="0"/>
              </a:rPr>
              <a:t>Curriculum Map </a:t>
            </a:r>
            <a:br>
              <a:rPr lang="en-GB" sz="2400" dirty="0">
                <a:latin typeface="Comic Sans MS" panose="030F0702030302020204" pitchFamily="66" charset="0"/>
              </a:rPr>
            </a:br>
            <a:r>
              <a:rPr lang="en-GB" sz="2400" dirty="0">
                <a:latin typeface="Comic Sans MS" panose="030F0702030302020204" pitchFamily="66" charset="0"/>
              </a:rPr>
              <a:t>(see website)</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TextBox 4">
            <a:extLst>
              <a:ext uri="{FF2B5EF4-FFF2-40B4-BE49-F238E27FC236}">
                <a16:creationId xmlns:a16="http://schemas.microsoft.com/office/drawing/2014/main" id="{945D985B-FC05-4AD2-B20B-88577110FECD}"/>
              </a:ext>
            </a:extLst>
          </p:cNvPr>
          <p:cNvSpPr txBox="1"/>
          <p:nvPr/>
        </p:nvSpPr>
        <p:spPr>
          <a:xfrm>
            <a:off x="768170" y="1385364"/>
            <a:ext cx="4958046" cy="2554545"/>
          </a:xfrm>
          <a:prstGeom prst="rect">
            <a:avLst/>
          </a:prstGeom>
          <a:noFill/>
        </p:spPr>
        <p:txBody>
          <a:bodyPr wrap="square" rtlCol="0">
            <a:spAutoFit/>
          </a:bodyPr>
          <a:lstStyle/>
          <a:p>
            <a:r>
              <a:rPr lang="en-GB" sz="2000" dirty="0">
                <a:latin typeface="Comic Sans MS" panose="030F0702030302020204" pitchFamily="66" charset="0"/>
              </a:rPr>
              <a:t>Year 5 is a rigorous year, and we have high expectations of all our pupils to achieve to the best of their ability. </a:t>
            </a:r>
          </a:p>
          <a:p>
            <a:endParaRPr lang="en-GB" sz="2000" dirty="0">
              <a:latin typeface="Comic Sans MS" panose="030F0702030302020204" pitchFamily="66" charset="0"/>
            </a:endParaRPr>
          </a:p>
          <a:p>
            <a:r>
              <a:rPr lang="en-GB" sz="2000" dirty="0">
                <a:latin typeface="Comic Sans MS" panose="030F0702030302020204" pitchFamily="66" charset="0"/>
              </a:rPr>
              <a:t>Our main goal is that all children are exposed to a broad and engaging curriculum and leave us as well prepared for secondary school as possible.</a:t>
            </a:r>
          </a:p>
        </p:txBody>
      </p:sp>
      <p:pic>
        <p:nvPicPr>
          <p:cNvPr id="6" name="Picture 5">
            <a:extLst>
              <a:ext uri="{FF2B5EF4-FFF2-40B4-BE49-F238E27FC236}">
                <a16:creationId xmlns:a16="http://schemas.microsoft.com/office/drawing/2014/main" id="{E085C51D-BEF4-4E40-AA47-6059ECF18EFD}"/>
              </a:ext>
            </a:extLst>
          </p:cNvPr>
          <p:cNvPicPr>
            <a:picLocks noChangeAspect="1"/>
          </p:cNvPicPr>
          <p:nvPr/>
        </p:nvPicPr>
        <p:blipFill>
          <a:blip r:embed="rId3"/>
          <a:stretch>
            <a:fillRect/>
          </a:stretch>
        </p:blipFill>
        <p:spPr>
          <a:xfrm>
            <a:off x="1231200" y="4063016"/>
            <a:ext cx="3910020" cy="2551852"/>
          </a:xfrm>
          <a:prstGeom prst="rect">
            <a:avLst/>
          </a:prstGeom>
        </p:spPr>
      </p:pic>
      <p:pic>
        <p:nvPicPr>
          <p:cNvPr id="8" name="Picture 7">
            <a:extLst>
              <a:ext uri="{FF2B5EF4-FFF2-40B4-BE49-F238E27FC236}">
                <a16:creationId xmlns:a16="http://schemas.microsoft.com/office/drawing/2014/main" id="{2C228DB0-0B3E-F772-620D-8D3060AFB6C9}"/>
              </a:ext>
            </a:extLst>
          </p:cNvPr>
          <p:cNvPicPr>
            <a:picLocks noChangeAspect="1"/>
          </p:cNvPicPr>
          <p:nvPr/>
        </p:nvPicPr>
        <p:blipFill>
          <a:blip r:embed="rId4"/>
          <a:stretch>
            <a:fillRect/>
          </a:stretch>
        </p:blipFill>
        <p:spPr>
          <a:xfrm>
            <a:off x="5635866" y="0"/>
            <a:ext cx="6556134" cy="6858000"/>
          </a:xfrm>
          <a:prstGeom prst="rect">
            <a:avLst/>
          </a:prstGeom>
        </p:spPr>
      </p:pic>
    </p:spTree>
    <p:extLst>
      <p:ext uri="{BB962C8B-B14F-4D97-AF65-F5344CB8AC3E}">
        <p14:creationId xmlns:p14="http://schemas.microsoft.com/office/powerpoint/2010/main" val="31064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r>
              <a:rPr lang="en-GB" sz="2400" dirty="0">
                <a:latin typeface="Comic Sans MS" panose="030F0702030302020204" pitchFamily="66" charset="0"/>
              </a:rPr>
              <a:t>Year 5/6 word list</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pic>
        <p:nvPicPr>
          <p:cNvPr id="6" name="Picture 2">
            <a:extLst>
              <a:ext uri="{FF2B5EF4-FFF2-40B4-BE49-F238E27FC236}">
                <a16:creationId xmlns:a16="http://schemas.microsoft.com/office/drawing/2014/main" id="{580C78F7-3C1D-4EED-BE43-92676DA71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81" t="10136" r="18535" b="6160"/>
          <a:stretch>
            <a:fillRect/>
          </a:stretch>
        </p:blipFill>
        <p:spPr>
          <a:xfrm>
            <a:off x="1725550" y="904952"/>
            <a:ext cx="8628050" cy="5749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252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336374" y="-1598383"/>
            <a:ext cx="9144000" cy="2387600"/>
          </a:xfrm>
        </p:spPr>
        <p:txBody>
          <a:bodyPr>
            <a:normAutofit/>
          </a:bodyPr>
          <a:lstStyle/>
          <a:p>
            <a:r>
              <a:rPr lang="en-GB" sz="2400" dirty="0">
                <a:latin typeface="Comic Sans MS" panose="030F0702030302020204" pitchFamily="66" charset="0"/>
              </a:rPr>
              <a:t>Spelling, Punctuation and Grammar</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6F5DA0C3-3CF3-4277-9505-BD5E8D99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18" t="10316" r="24146" b="6250"/>
          <a:stretch>
            <a:fillRect/>
          </a:stretch>
        </p:blipFill>
        <p:spPr bwMode="auto">
          <a:xfrm>
            <a:off x="2120354" y="871347"/>
            <a:ext cx="8856662"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5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51574" y="-1576783"/>
            <a:ext cx="9144000" cy="2387600"/>
          </a:xfrm>
        </p:spPr>
        <p:txBody>
          <a:bodyPr>
            <a:normAutofit/>
          </a:bodyPr>
          <a:lstStyle/>
          <a:p>
            <a:r>
              <a:rPr lang="en-GB" sz="2400" dirty="0">
                <a:latin typeface="Comic Sans MS" panose="030F0702030302020204" pitchFamily="66" charset="0"/>
              </a:rPr>
              <a:t>Guided Reading Texts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641C70-F464-4647-94EA-63E142A3259A}"/>
              </a:ext>
            </a:extLst>
          </p:cNvPr>
          <p:cNvSpPr txBox="1"/>
          <p:nvPr/>
        </p:nvSpPr>
        <p:spPr>
          <a:xfrm>
            <a:off x="270196" y="5025592"/>
            <a:ext cx="11574864" cy="1600438"/>
          </a:xfrm>
          <a:prstGeom prst="rect">
            <a:avLst/>
          </a:prstGeom>
          <a:noFill/>
        </p:spPr>
        <p:txBody>
          <a:bodyPr wrap="square" rtlCol="0">
            <a:spAutoFit/>
          </a:bodyPr>
          <a:lstStyle/>
          <a:p>
            <a:pPr algn="ctr">
              <a:spcBef>
                <a:spcPts val="0"/>
              </a:spcBef>
            </a:pPr>
            <a:r>
              <a:rPr lang="en-GB" sz="2000" dirty="0">
                <a:latin typeface="Comic Sans MS" panose="030F0702030302020204" pitchFamily="66" charset="0"/>
              </a:rPr>
              <a:t>Guided reading sessions will be based on the above books. We aim to get through all three by the end of the year. In addition to guided reading sessions in school, we expect daily reading at home, preferably with an adult for some of those times. We encourage children to challenge themselves with the books they read at home and read a wide variety of genres. </a:t>
            </a:r>
            <a:br>
              <a:rPr lang="en-GB" sz="2000" dirty="0">
                <a:latin typeface="Century Gothic" panose="020B0502020202020204" pitchFamily="34" charset="0"/>
              </a:rPr>
            </a:br>
            <a:endParaRPr lang="en-GB" dirty="0"/>
          </a:p>
        </p:txBody>
      </p:sp>
      <p:pic>
        <p:nvPicPr>
          <p:cNvPr id="1026" name="Picture 2" descr="Who Let the Gods Out?: the first EPIC laugh-out-loud adventure in Maz  Evans's bestselling series eBook : Evans, Maz: Amazon.co.uk: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46" y="1083916"/>
            <a:ext cx="3525603" cy="3525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 “Wonder” Whether the Book or Movie is Better - Ripple Foundation Wave Blog">
            <a:extLst>
              <a:ext uri="{FF2B5EF4-FFF2-40B4-BE49-F238E27FC236}">
                <a16:creationId xmlns:a16="http://schemas.microsoft.com/office/drawing/2014/main" id="{CB901020-663F-87E5-2814-4E5E3BF323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8364"/>
          <a:stretch/>
        </p:blipFill>
        <p:spPr bwMode="auto">
          <a:xfrm>
            <a:off x="8606864" y="1039844"/>
            <a:ext cx="2354790" cy="3525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 Busting: Puffin Poetry : Blackman, Malorie: Amazon.co.uk: Books">
            <a:extLst>
              <a:ext uri="{FF2B5EF4-FFF2-40B4-BE49-F238E27FC236}">
                <a16:creationId xmlns:a16="http://schemas.microsoft.com/office/drawing/2014/main" id="{55310431-CDDD-6893-B364-69592BD9F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263" y="1039844"/>
            <a:ext cx="2354790" cy="361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6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51574" y="-1576783"/>
            <a:ext cx="9144000" cy="2387600"/>
          </a:xfrm>
        </p:spPr>
        <p:txBody>
          <a:bodyPr>
            <a:normAutofit/>
          </a:bodyPr>
          <a:lstStyle/>
          <a:p>
            <a:r>
              <a:rPr lang="en-GB" sz="2800" dirty="0">
                <a:latin typeface="Comic Sans MS" panose="030F0702030302020204" pitchFamily="66" charset="0"/>
              </a:rPr>
              <a:t>PE/Sporting Events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W School Skills">
            <a:extLst>
              <a:ext uri="{FF2B5EF4-FFF2-40B4-BE49-F238E27FC236}">
                <a16:creationId xmlns:a16="http://schemas.microsoft.com/office/drawing/2014/main" id="{4F26E879-5188-459F-BED9-D3528EE4F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617" y="925794"/>
            <a:ext cx="2637802" cy="2637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75B865-2FF5-4716-BC7A-F9F52C82BCE3}"/>
              </a:ext>
            </a:extLst>
          </p:cNvPr>
          <p:cNvSpPr txBox="1"/>
          <p:nvPr/>
        </p:nvSpPr>
        <p:spPr>
          <a:xfrm>
            <a:off x="3657600" y="3454550"/>
            <a:ext cx="3016665" cy="707886"/>
          </a:xfrm>
          <a:prstGeom prst="rect">
            <a:avLst/>
          </a:prstGeom>
          <a:noFill/>
        </p:spPr>
        <p:txBody>
          <a:bodyPr wrap="square" rtlCol="0">
            <a:spAutoFit/>
          </a:bodyPr>
          <a:lstStyle/>
          <a:p>
            <a:pPr algn="ctr"/>
            <a:r>
              <a:rPr lang="en-GB" sz="2000" dirty="0"/>
              <a:t>Coach Perry </a:t>
            </a:r>
          </a:p>
          <a:p>
            <a:pPr algn="ctr"/>
            <a:r>
              <a:rPr lang="en-GB" sz="2000" dirty="0"/>
              <a:t>Coach Joe</a:t>
            </a:r>
          </a:p>
        </p:txBody>
      </p:sp>
      <p:pic>
        <p:nvPicPr>
          <p:cNvPr id="6" name="Picture 4" descr="Tottenham Hotspur F.C. - Wikipedia">
            <a:extLst>
              <a:ext uri="{FF2B5EF4-FFF2-40B4-BE49-F238E27FC236}">
                <a16:creationId xmlns:a16="http://schemas.microsoft.com/office/drawing/2014/main" id="{DC229E7F-76B8-4830-B5C5-76F791C10F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31200" y="1287092"/>
            <a:ext cx="1120260" cy="2306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ing's College Hospital RFC - King's College Hospital Pirates Youth Section  RFC ————————————— The club youth season kick off tomorrow 10am at King's  Sport - Honor Oak Park Sports Ground. ————————————- Reach">
            <a:extLst>
              <a:ext uri="{FF2B5EF4-FFF2-40B4-BE49-F238E27FC236}">
                <a16:creationId xmlns:a16="http://schemas.microsoft.com/office/drawing/2014/main" id="{55A16ABF-C4D8-4360-98C8-FE5ACD8824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67"/>
          <a:stretch/>
        </p:blipFill>
        <p:spPr bwMode="auto">
          <a:xfrm>
            <a:off x="7792426" y="1694099"/>
            <a:ext cx="3565760" cy="2083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nt Cricket (@KentCricket) / X">
            <a:extLst>
              <a:ext uri="{FF2B5EF4-FFF2-40B4-BE49-F238E27FC236}">
                <a16:creationId xmlns:a16="http://schemas.microsoft.com/office/drawing/2014/main" id="{8CAD46F1-8211-40B8-91B2-81E31B5E2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536" y="3914274"/>
            <a:ext cx="2399189" cy="23991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PS - Lewisham School Games | Facebook">
            <a:extLst>
              <a:ext uri="{FF2B5EF4-FFF2-40B4-BE49-F238E27FC236}">
                <a16:creationId xmlns:a16="http://schemas.microsoft.com/office/drawing/2014/main" id="{5F1EA57E-9321-4762-BD33-B7080AAFE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4265" y="4345803"/>
            <a:ext cx="3689369" cy="173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48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8684</TotalTime>
  <Words>1914</Words>
  <Application>Microsoft Office PowerPoint</Application>
  <PresentationFormat>Widescreen</PresentationFormat>
  <Paragraphs>137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Comic Sans MS</vt:lpstr>
      <vt:lpstr>Office Theme</vt:lpstr>
      <vt:lpstr>Welcome to Year 5!</vt:lpstr>
      <vt:lpstr>  School starts at 8:45am and we dismiss at 3.30pm. If you would like your child to walk home alone – you must complete the online form for the office. This form needs to be completed both at the beginning of Y5 and then again at the beginning of Y6 so we are sure we have in date consent for your child.  The behaviour system remains the same, with children being awarded a house point for demonstrating the agreed  behaviour expectations.  As many children walk home by themselves, we understand that parents want to be able to be in contact with children. However, please note that we have a no phone policy for safeguarding purposes. If pick-up arrangements change, please contact the office.  PE on Mondays and Wednesdays        </vt:lpstr>
      <vt:lpstr>      We are a uniform school!  Our school uniform consists grey skirts, culottes, trousers or shorts. Royal blue or yellow polo shirt, sweatshirt or fleece with or without the school logo. Children may wear blue or yellow check summer dresses. All pupils must wear black shoes or all black trainers. These can be purchased from M&amp;S or Goodies.  PE will be on Monday and Wednesday, please come in wearing your school PE kit; white t-shirt, navy or black shorts, navy or black tracksuit and black trainers (with or without the school logo).  Note – During Sports Day, children will be asked to wear a t-shirt representing the colour of their house.  Children with hair longer than their shoulders should have it tied back and children should not wear any jewellery with the exception of watches and stud earrings.   </vt:lpstr>
      <vt:lpstr>         </vt:lpstr>
      <vt:lpstr>     Curriculum Map  (see website)      </vt:lpstr>
      <vt:lpstr>Year 5/6 word list</vt:lpstr>
      <vt:lpstr>Spelling, Punctuation and Grammar</vt:lpstr>
      <vt:lpstr>Guided Reading Texts</vt:lpstr>
      <vt:lpstr>PE/Sporting Events</vt:lpstr>
      <vt:lpstr>Cultural Capital</vt:lpstr>
      <vt:lpstr>        Daily reading and more reading!  Weekly maths, reading and English tasks set on Google Classroom (from autumn 2)  Spellings – See website for list  TT Rockstars  Duolingo  Look through the Knowledge Organisers – located on the school’s website  Enjoy the experiences our community has to offer and talk about them!  Please check the Year 5 curriculum letter for the Termly project.  </vt:lpstr>
      <vt:lpstr>     Questions?        </vt:lpstr>
      <vt:lpstr>     Assessment        </vt:lpstr>
      <vt:lpstr>     Assessment        </vt:lpstr>
      <vt:lpstr>         Here at Stillness Junior School we use a wide variety of communication tools to keep everyone informed.  Program of Events: This is a detailed document outlining the trips that compliment our program of study.  Curriculum Letter: This termly communication from Year Group Leaders highlights specific information about the curriculum content.  Monthly Newsletter: This will be emailed out to you on the first day of the month. This will also contain a section on OPAL every month.   Leadership Update: This is a weekly communication from Mrs Nichol, Headteacher and will be sent out every Monday. This communication will cover the upcoming week including events planned for the week.  Special Edition Newsletters: You will receive one newsletter a year from each subject leaders sharing information and resources about their subject.         </vt:lpstr>
      <vt:lpstr>     Questions?        </vt:lpstr>
      <vt:lpstr>     Secondary Transfer        </vt:lpstr>
      <vt:lpstr>     Secondary Transfer        </vt:lpstr>
      <vt:lpstr>     Pupil Premium Funding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Louise Threadgold</dc:creator>
  <cp:lastModifiedBy>Mitzi Nichol</cp:lastModifiedBy>
  <cp:revision>66</cp:revision>
  <dcterms:created xsi:type="dcterms:W3CDTF">2023-09-05T19:04:44Z</dcterms:created>
  <dcterms:modified xsi:type="dcterms:W3CDTF">2025-09-09T13:17:54Z</dcterms:modified>
</cp:coreProperties>
</file>