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77" r:id="rId4"/>
    <p:sldId id="276" r:id="rId5"/>
    <p:sldId id="260" r:id="rId6"/>
    <p:sldId id="272" r:id="rId7"/>
    <p:sldId id="263" r:id="rId8"/>
    <p:sldId id="265" r:id="rId9"/>
    <p:sldId id="288" r:id="rId10"/>
    <p:sldId id="264" r:id="rId11"/>
    <p:sldId id="284" r:id="rId12"/>
    <p:sldId id="269" r:id="rId13"/>
    <p:sldId id="274" r:id="rId14"/>
    <p:sldId id="287" r:id="rId15"/>
    <p:sldId id="266" r:id="rId16"/>
    <p:sldId id="281" r:id="rId17"/>
    <p:sldId id="285" r:id="rId18"/>
    <p:sldId id="286" r:id="rId19"/>
    <p:sldId id="282" r:id="rId20"/>
    <p:sldId id="283" r:id="rId21"/>
    <p:sldId id="267" r:id="rId22"/>
    <p:sldId id="289" r:id="rId23"/>
    <p:sldId id="280" r:id="rId24"/>
    <p:sldId id="268" r:id="rId25"/>
    <p:sldId id="261" r:id="rId26"/>
    <p:sldId id="271" r:id="rId27"/>
    <p:sldId id="279" r:id="rId28"/>
    <p:sldId id="2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11" d="100"/>
          <a:sy n="111"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A7EA-E9E0-478C-A277-7AF3791E97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813D49-3C41-48CD-A009-14EE4DC56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2E26F8-40E7-4E73-BB2F-E3707FE00F0E}"/>
              </a:ext>
            </a:extLst>
          </p:cNvPr>
          <p:cNvSpPr>
            <a:spLocks noGrp="1"/>
          </p:cNvSpPr>
          <p:nvPr>
            <p:ph type="dt" sz="half" idx="10"/>
          </p:nvPr>
        </p:nvSpPr>
        <p:spPr/>
        <p:txBody>
          <a:bodyPr/>
          <a:lstStyle/>
          <a:p>
            <a:fld id="{CD3D46A0-8A07-4105-B247-4EA8A3EEBF92}" type="datetimeFigureOut">
              <a:rPr lang="en-GB" smtClean="0"/>
              <a:t>11/09/2025</a:t>
            </a:fld>
            <a:endParaRPr lang="en-GB" dirty="0"/>
          </a:p>
        </p:txBody>
      </p:sp>
      <p:sp>
        <p:nvSpPr>
          <p:cNvPr id="5" name="Footer Placeholder 4">
            <a:extLst>
              <a:ext uri="{FF2B5EF4-FFF2-40B4-BE49-F238E27FC236}">
                <a16:creationId xmlns:a16="http://schemas.microsoft.com/office/drawing/2014/main" id="{C0FD25EB-83B8-47B6-BF48-3974A6CAB6E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B022F10-F16E-418E-871E-43D3B3B1B9C3}"/>
              </a:ext>
            </a:extLst>
          </p:cNvPr>
          <p:cNvSpPr>
            <a:spLocks noGrp="1"/>
          </p:cNvSpPr>
          <p:nvPr>
            <p:ph type="sldNum" sz="quarter" idx="12"/>
          </p:nvPr>
        </p:nvSpPr>
        <p:spPr/>
        <p:txBody>
          <a:bodyPr/>
          <a:lstStyle/>
          <a:p>
            <a:fld id="{8464DCBF-0B9D-4D8D-8804-ACB53B337C35}" type="slidenum">
              <a:rPr lang="en-GB" smtClean="0"/>
              <a:t>‹#›</a:t>
            </a:fld>
            <a:endParaRPr lang="en-GB" dirty="0"/>
          </a:p>
        </p:txBody>
      </p:sp>
    </p:spTree>
    <p:extLst>
      <p:ext uri="{BB962C8B-B14F-4D97-AF65-F5344CB8AC3E}">
        <p14:creationId xmlns:p14="http://schemas.microsoft.com/office/powerpoint/2010/main" val="3486082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1E093-08AE-4FEB-AB72-F4F4D71488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2404AF-6D10-4A6F-919C-8EB8171837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24D3AA-68C9-4D52-983C-8E52E064FE0D}"/>
              </a:ext>
            </a:extLst>
          </p:cNvPr>
          <p:cNvSpPr>
            <a:spLocks noGrp="1"/>
          </p:cNvSpPr>
          <p:nvPr>
            <p:ph type="dt" sz="half" idx="10"/>
          </p:nvPr>
        </p:nvSpPr>
        <p:spPr/>
        <p:txBody>
          <a:bodyPr/>
          <a:lstStyle/>
          <a:p>
            <a:fld id="{CD3D46A0-8A07-4105-B247-4EA8A3EEBF92}" type="datetimeFigureOut">
              <a:rPr lang="en-GB" smtClean="0"/>
              <a:t>11/09/2025</a:t>
            </a:fld>
            <a:endParaRPr lang="en-GB" dirty="0"/>
          </a:p>
        </p:txBody>
      </p:sp>
      <p:sp>
        <p:nvSpPr>
          <p:cNvPr id="5" name="Footer Placeholder 4">
            <a:extLst>
              <a:ext uri="{FF2B5EF4-FFF2-40B4-BE49-F238E27FC236}">
                <a16:creationId xmlns:a16="http://schemas.microsoft.com/office/drawing/2014/main" id="{B98CF9B0-9F5D-46D0-8044-373F3524D85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07C1709-E534-4876-B480-3EA67D29F134}"/>
              </a:ext>
            </a:extLst>
          </p:cNvPr>
          <p:cNvSpPr>
            <a:spLocks noGrp="1"/>
          </p:cNvSpPr>
          <p:nvPr>
            <p:ph type="sldNum" sz="quarter" idx="12"/>
          </p:nvPr>
        </p:nvSpPr>
        <p:spPr/>
        <p:txBody>
          <a:bodyPr/>
          <a:lstStyle/>
          <a:p>
            <a:fld id="{8464DCBF-0B9D-4D8D-8804-ACB53B337C35}" type="slidenum">
              <a:rPr lang="en-GB" smtClean="0"/>
              <a:t>‹#›</a:t>
            </a:fld>
            <a:endParaRPr lang="en-GB" dirty="0"/>
          </a:p>
        </p:txBody>
      </p:sp>
    </p:spTree>
    <p:extLst>
      <p:ext uri="{BB962C8B-B14F-4D97-AF65-F5344CB8AC3E}">
        <p14:creationId xmlns:p14="http://schemas.microsoft.com/office/powerpoint/2010/main" val="42704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21FE6-7F38-4A9B-823F-ACAA9EFF8E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FAEFB3-FF7B-48C3-9FA3-D70C3722425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76326E-382D-4E55-A07D-DCE3460E168A}"/>
              </a:ext>
            </a:extLst>
          </p:cNvPr>
          <p:cNvSpPr>
            <a:spLocks noGrp="1"/>
          </p:cNvSpPr>
          <p:nvPr>
            <p:ph type="dt" sz="half" idx="10"/>
          </p:nvPr>
        </p:nvSpPr>
        <p:spPr/>
        <p:txBody>
          <a:bodyPr/>
          <a:lstStyle/>
          <a:p>
            <a:fld id="{CD3D46A0-8A07-4105-B247-4EA8A3EEBF92}" type="datetimeFigureOut">
              <a:rPr lang="en-GB" smtClean="0"/>
              <a:t>11/09/2025</a:t>
            </a:fld>
            <a:endParaRPr lang="en-GB" dirty="0"/>
          </a:p>
        </p:txBody>
      </p:sp>
      <p:sp>
        <p:nvSpPr>
          <p:cNvPr id="5" name="Footer Placeholder 4">
            <a:extLst>
              <a:ext uri="{FF2B5EF4-FFF2-40B4-BE49-F238E27FC236}">
                <a16:creationId xmlns:a16="http://schemas.microsoft.com/office/drawing/2014/main" id="{89189E8B-8B26-46A1-86D9-AC65E25EC29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8F81B7-BB7C-4A98-A11D-672E822D09F1}"/>
              </a:ext>
            </a:extLst>
          </p:cNvPr>
          <p:cNvSpPr>
            <a:spLocks noGrp="1"/>
          </p:cNvSpPr>
          <p:nvPr>
            <p:ph type="sldNum" sz="quarter" idx="12"/>
          </p:nvPr>
        </p:nvSpPr>
        <p:spPr/>
        <p:txBody>
          <a:bodyPr/>
          <a:lstStyle/>
          <a:p>
            <a:fld id="{8464DCBF-0B9D-4D8D-8804-ACB53B337C35}" type="slidenum">
              <a:rPr lang="en-GB" smtClean="0"/>
              <a:t>‹#›</a:t>
            </a:fld>
            <a:endParaRPr lang="en-GB" dirty="0"/>
          </a:p>
        </p:txBody>
      </p:sp>
    </p:spTree>
    <p:extLst>
      <p:ext uri="{BB962C8B-B14F-4D97-AF65-F5344CB8AC3E}">
        <p14:creationId xmlns:p14="http://schemas.microsoft.com/office/powerpoint/2010/main" val="122029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FB3E1-9707-41CF-A060-52809E518C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C2478B-D345-4EA1-9972-9236E115C6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382D55-3168-4F83-8DC3-B9B2EAC7752A}"/>
              </a:ext>
            </a:extLst>
          </p:cNvPr>
          <p:cNvSpPr>
            <a:spLocks noGrp="1"/>
          </p:cNvSpPr>
          <p:nvPr>
            <p:ph type="dt" sz="half" idx="10"/>
          </p:nvPr>
        </p:nvSpPr>
        <p:spPr/>
        <p:txBody>
          <a:bodyPr/>
          <a:lstStyle/>
          <a:p>
            <a:fld id="{CD3D46A0-8A07-4105-B247-4EA8A3EEBF92}" type="datetimeFigureOut">
              <a:rPr lang="en-GB" smtClean="0"/>
              <a:t>11/09/2025</a:t>
            </a:fld>
            <a:endParaRPr lang="en-GB" dirty="0"/>
          </a:p>
        </p:txBody>
      </p:sp>
      <p:sp>
        <p:nvSpPr>
          <p:cNvPr id="5" name="Footer Placeholder 4">
            <a:extLst>
              <a:ext uri="{FF2B5EF4-FFF2-40B4-BE49-F238E27FC236}">
                <a16:creationId xmlns:a16="http://schemas.microsoft.com/office/drawing/2014/main" id="{A80A9FDC-A918-4968-9ED3-C0CD3A6C6E6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9444B48-D373-41AA-806C-834136CE2E8A}"/>
              </a:ext>
            </a:extLst>
          </p:cNvPr>
          <p:cNvSpPr>
            <a:spLocks noGrp="1"/>
          </p:cNvSpPr>
          <p:nvPr>
            <p:ph type="sldNum" sz="quarter" idx="12"/>
          </p:nvPr>
        </p:nvSpPr>
        <p:spPr/>
        <p:txBody>
          <a:bodyPr/>
          <a:lstStyle/>
          <a:p>
            <a:fld id="{8464DCBF-0B9D-4D8D-8804-ACB53B337C35}" type="slidenum">
              <a:rPr lang="en-GB" smtClean="0"/>
              <a:t>‹#›</a:t>
            </a:fld>
            <a:endParaRPr lang="en-GB" dirty="0"/>
          </a:p>
        </p:txBody>
      </p:sp>
    </p:spTree>
    <p:extLst>
      <p:ext uri="{BB962C8B-B14F-4D97-AF65-F5344CB8AC3E}">
        <p14:creationId xmlns:p14="http://schemas.microsoft.com/office/powerpoint/2010/main" val="233310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B636-95D6-48D2-B778-0B9E416B93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9C35E87-D0F1-4B69-9E8C-6AFFE9DB1A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C748BB-D651-423E-8DA7-CDD7BA7E1004}"/>
              </a:ext>
            </a:extLst>
          </p:cNvPr>
          <p:cNvSpPr>
            <a:spLocks noGrp="1"/>
          </p:cNvSpPr>
          <p:nvPr>
            <p:ph type="dt" sz="half" idx="10"/>
          </p:nvPr>
        </p:nvSpPr>
        <p:spPr/>
        <p:txBody>
          <a:bodyPr/>
          <a:lstStyle/>
          <a:p>
            <a:fld id="{CD3D46A0-8A07-4105-B247-4EA8A3EEBF92}" type="datetimeFigureOut">
              <a:rPr lang="en-GB" smtClean="0"/>
              <a:t>11/09/2025</a:t>
            </a:fld>
            <a:endParaRPr lang="en-GB" dirty="0"/>
          </a:p>
        </p:txBody>
      </p:sp>
      <p:sp>
        <p:nvSpPr>
          <p:cNvPr id="5" name="Footer Placeholder 4">
            <a:extLst>
              <a:ext uri="{FF2B5EF4-FFF2-40B4-BE49-F238E27FC236}">
                <a16:creationId xmlns:a16="http://schemas.microsoft.com/office/drawing/2014/main" id="{D0C256FF-4F8C-4737-92C8-D916E469829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F097CFF-CD7E-4875-91DC-77AC1B39A6CD}"/>
              </a:ext>
            </a:extLst>
          </p:cNvPr>
          <p:cNvSpPr>
            <a:spLocks noGrp="1"/>
          </p:cNvSpPr>
          <p:nvPr>
            <p:ph type="sldNum" sz="quarter" idx="12"/>
          </p:nvPr>
        </p:nvSpPr>
        <p:spPr/>
        <p:txBody>
          <a:bodyPr/>
          <a:lstStyle/>
          <a:p>
            <a:fld id="{8464DCBF-0B9D-4D8D-8804-ACB53B337C35}" type="slidenum">
              <a:rPr lang="en-GB" smtClean="0"/>
              <a:t>‹#›</a:t>
            </a:fld>
            <a:endParaRPr lang="en-GB" dirty="0"/>
          </a:p>
        </p:txBody>
      </p:sp>
    </p:spTree>
    <p:extLst>
      <p:ext uri="{BB962C8B-B14F-4D97-AF65-F5344CB8AC3E}">
        <p14:creationId xmlns:p14="http://schemas.microsoft.com/office/powerpoint/2010/main" val="268028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4E254-0ED9-4412-BBC9-A6029124B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50315E-79BA-49FA-86F7-C8FC1F466E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52E810-5D07-4D05-839F-37636F6A3D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652EDA-CF55-4998-AA46-464D0806D936}"/>
              </a:ext>
            </a:extLst>
          </p:cNvPr>
          <p:cNvSpPr>
            <a:spLocks noGrp="1"/>
          </p:cNvSpPr>
          <p:nvPr>
            <p:ph type="dt" sz="half" idx="10"/>
          </p:nvPr>
        </p:nvSpPr>
        <p:spPr/>
        <p:txBody>
          <a:bodyPr/>
          <a:lstStyle/>
          <a:p>
            <a:fld id="{CD3D46A0-8A07-4105-B247-4EA8A3EEBF92}" type="datetimeFigureOut">
              <a:rPr lang="en-GB" smtClean="0"/>
              <a:t>11/09/2025</a:t>
            </a:fld>
            <a:endParaRPr lang="en-GB" dirty="0"/>
          </a:p>
        </p:txBody>
      </p:sp>
      <p:sp>
        <p:nvSpPr>
          <p:cNvPr id="6" name="Footer Placeholder 5">
            <a:extLst>
              <a:ext uri="{FF2B5EF4-FFF2-40B4-BE49-F238E27FC236}">
                <a16:creationId xmlns:a16="http://schemas.microsoft.com/office/drawing/2014/main" id="{471C1EB2-7109-4D94-8C54-505873B3A06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61F9E64-C2B3-4360-8F34-82C4BA260170}"/>
              </a:ext>
            </a:extLst>
          </p:cNvPr>
          <p:cNvSpPr>
            <a:spLocks noGrp="1"/>
          </p:cNvSpPr>
          <p:nvPr>
            <p:ph type="sldNum" sz="quarter" idx="12"/>
          </p:nvPr>
        </p:nvSpPr>
        <p:spPr/>
        <p:txBody>
          <a:bodyPr/>
          <a:lstStyle/>
          <a:p>
            <a:fld id="{8464DCBF-0B9D-4D8D-8804-ACB53B337C35}" type="slidenum">
              <a:rPr lang="en-GB" smtClean="0"/>
              <a:t>‹#›</a:t>
            </a:fld>
            <a:endParaRPr lang="en-GB" dirty="0"/>
          </a:p>
        </p:txBody>
      </p:sp>
    </p:spTree>
    <p:extLst>
      <p:ext uri="{BB962C8B-B14F-4D97-AF65-F5344CB8AC3E}">
        <p14:creationId xmlns:p14="http://schemas.microsoft.com/office/powerpoint/2010/main" val="153626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5C2B-757B-4ECC-94A5-C97AD97EE6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A28499-4DD4-495A-B095-1BFA5A7080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9B9233-7856-43CD-9593-DD27A07B92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2DCB96-D31A-4F5D-B542-596240B61F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F78EEB-C919-4BCE-924E-0609BBE15B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6971C8-B0BC-4BA7-BC84-8FA41E003F18}"/>
              </a:ext>
            </a:extLst>
          </p:cNvPr>
          <p:cNvSpPr>
            <a:spLocks noGrp="1"/>
          </p:cNvSpPr>
          <p:nvPr>
            <p:ph type="dt" sz="half" idx="10"/>
          </p:nvPr>
        </p:nvSpPr>
        <p:spPr/>
        <p:txBody>
          <a:bodyPr/>
          <a:lstStyle/>
          <a:p>
            <a:fld id="{CD3D46A0-8A07-4105-B247-4EA8A3EEBF92}" type="datetimeFigureOut">
              <a:rPr lang="en-GB" smtClean="0"/>
              <a:t>11/09/2025</a:t>
            </a:fld>
            <a:endParaRPr lang="en-GB" dirty="0"/>
          </a:p>
        </p:txBody>
      </p:sp>
      <p:sp>
        <p:nvSpPr>
          <p:cNvPr id="8" name="Footer Placeholder 7">
            <a:extLst>
              <a:ext uri="{FF2B5EF4-FFF2-40B4-BE49-F238E27FC236}">
                <a16:creationId xmlns:a16="http://schemas.microsoft.com/office/drawing/2014/main" id="{3B3A7DAF-501F-435F-B591-6F34BA698FC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712067-857B-4F67-B1F5-15543C995E7F}"/>
              </a:ext>
            </a:extLst>
          </p:cNvPr>
          <p:cNvSpPr>
            <a:spLocks noGrp="1"/>
          </p:cNvSpPr>
          <p:nvPr>
            <p:ph type="sldNum" sz="quarter" idx="12"/>
          </p:nvPr>
        </p:nvSpPr>
        <p:spPr/>
        <p:txBody>
          <a:bodyPr/>
          <a:lstStyle/>
          <a:p>
            <a:fld id="{8464DCBF-0B9D-4D8D-8804-ACB53B337C35}" type="slidenum">
              <a:rPr lang="en-GB" smtClean="0"/>
              <a:t>‹#›</a:t>
            </a:fld>
            <a:endParaRPr lang="en-GB" dirty="0"/>
          </a:p>
        </p:txBody>
      </p:sp>
    </p:spTree>
    <p:extLst>
      <p:ext uri="{BB962C8B-B14F-4D97-AF65-F5344CB8AC3E}">
        <p14:creationId xmlns:p14="http://schemas.microsoft.com/office/powerpoint/2010/main" val="771685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49094-96D0-496D-93C5-4A4796FB71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F1654A-C65E-4ADD-B1A2-ECF1AD48D354}"/>
              </a:ext>
            </a:extLst>
          </p:cNvPr>
          <p:cNvSpPr>
            <a:spLocks noGrp="1"/>
          </p:cNvSpPr>
          <p:nvPr>
            <p:ph type="dt" sz="half" idx="10"/>
          </p:nvPr>
        </p:nvSpPr>
        <p:spPr/>
        <p:txBody>
          <a:bodyPr/>
          <a:lstStyle/>
          <a:p>
            <a:fld id="{CD3D46A0-8A07-4105-B247-4EA8A3EEBF92}" type="datetimeFigureOut">
              <a:rPr lang="en-GB" smtClean="0"/>
              <a:t>11/09/2025</a:t>
            </a:fld>
            <a:endParaRPr lang="en-GB" dirty="0"/>
          </a:p>
        </p:txBody>
      </p:sp>
      <p:sp>
        <p:nvSpPr>
          <p:cNvPr id="4" name="Footer Placeholder 3">
            <a:extLst>
              <a:ext uri="{FF2B5EF4-FFF2-40B4-BE49-F238E27FC236}">
                <a16:creationId xmlns:a16="http://schemas.microsoft.com/office/drawing/2014/main" id="{AD00350C-559B-43FB-85BA-DA499BE639D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BB14ECE-6ACC-4934-A812-C4D87672A993}"/>
              </a:ext>
            </a:extLst>
          </p:cNvPr>
          <p:cNvSpPr>
            <a:spLocks noGrp="1"/>
          </p:cNvSpPr>
          <p:nvPr>
            <p:ph type="sldNum" sz="quarter" idx="12"/>
          </p:nvPr>
        </p:nvSpPr>
        <p:spPr/>
        <p:txBody>
          <a:bodyPr/>
          <a:lstStyle/>
          <a:p>
            <a:fld id="{8464DCBF-0B9D-4D8D-8804-ACB53B337C35}" type="slidenum">
              <a:rPr lang="en-GB" smtClean="0"/>
              <a:t>‹#›</a:t>
            </a:fld>
            <a:endParaRPr lang="en-GB" dirty="0"/>
          </a:p>
        </p:txBody>
      </p:sp>
    </p:spTree>
    <p:extLst>
      <p:ext uri="{BB962C8B-B14F-4D97-AF65-F5344CB8AC3E}">
        <p14:creationId xmlns:p14="http://schemas.microsoft.com/office/powerpoint/2010/main" val="53961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CD22B2-7931-4F6A-AECC-9C094030B04D}"/>
              </a:ext>
            </a:extLst>
          </p:cNvPr>
          <p:cNvSpPr>
            <a:spLocks noGrp="1"/>
          </p:cNvSpPr>
          <p:nvPr>
            <p:ph type="dt" sz="half" idx="10"/>
          </p:nvPr>
        </p:nvSpPr>
        <p:spPr/>
        <p:txBody>
          <a:bodyPr/>
          <a:lstStyle/>
          <a:p>
            <a:fld id="{CD3D46A0-8A07-4105-B247-4EA8A3EEBF92}" type="datetimeFigureOut">
              <a:rPr lang="en-GB" smtClean="0"/>
              <a:t>11/09/2025</a:t>
            </a:fld>
            <a:endParaRPr lang="en-GB" dirty="0"/>
          </a:p>
        </p:txBody>
      </p:sp>
      <p:sp>
        <p:nvSpPr>
          <p:cNvPr id="3" name="Footer Placeholder 2">
            <a:extLst>
              <a:ext uri="{FF2B5EF4-FFF2-40B4-BE49-F238E27FC236}">
                <a16:creationId xmlns:a16="http://schemas.microsoft.com/office/drawing/2014/main" id="{B1C5AA49-6DD9-4BEE-B91F-02AA944B818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9A4631B-0D24-4B7B-AE74-4547F3EE8F05}"/>
              </a:ext>
            </a:extLst>
          </p:cNvPr>
          <p:cNvSpPr>
            <a:spLocks noGrp="1"/>
          </p:cNvSpPr>
          <p:nvPr>
            <p:ph type="sldNum" sz="quarter" idx="12"/>
          </p:nvPr>
        </p:nvSpPr>
        <p:spPr/>
        <p:txBody>
          <a:bodyPr/>
          <a:lstStyle/>
          <a:p>
            <a:fld id="{8464DCBF-0B9D-4D8D-8804-ACB53B337C35}" type="slidenum">
              <a:rPr lang="en-GB" smtClean="0"/>
              <a:t>‹#›</a:t>
            </a:fld>
            <a:endParaRPr lang="en-GB" dirty="0"/>
          </a:p>
        </p:txBody>
      </p:sp>
    </p:spTree>
    <p:extLst>
      <p:ext uri="{BB962C8B-B14F-4D97-AF65-F5344CB8AC3E}">
        <p14:creationId xmlns:p14="http://schemas.microsoft.com/office/powerpoint/2010/main" val="362872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8EB32-12B2-4C65-9631-E6E8A9FB6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162117-9E02-4BF0-8473-04614FE2A4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DE4522-F082-4D5B-B4C5-9051CDED64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FE1AA0-871D-4C06-95A0-A52F25FBC475}"/>
              </a:ext>
            </a:extLst>
          </p:cNvPr>
          <p:cNvSpPr>
            <a:spLocks noGrp="1"/>
          </p:cNvSpPr>
          <p:nvPr>
            <p:ph type="dt" sz="half" idx="10"/>
          </p:nvPr>
        </p:nvSpPr>
        <p:spPr/>
        <p:txBody>
          <a:bodyPr/>
          <a:lstStyle/>
          <a:p>
            <a:fld id="{CD3D46A0-8A07-4105-B247-4EA8A3EEBF92}" type="datetimeFigureOut">
              <a:rPr lang="en-GB" smtClean="0"/>
              <a:t>11/09/2025</a:t>
            </a:fld>
            <a:endParaRPr lang="en-GB" dirty="0"/>
          </a:p>
        </p:txBody>
      </p:sp>
      <p:sp>
        <p:nvSpPr>
          <p:cNvPr id="6" name="Footer Placeholder 5">
            <a:extLst>
              <a:ext uri="{FF2B5EF4-FFF2-40B4-BE49-F238E27FC236}">
                <a16:creationId xmlns:a16="http://schemas.microsoft.com/office/drawing/2014/main" id="{684E76E1-3AF4-43FA-B4F5-D685C0E2D28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3A78EDD-EA46-4EF6-AD39-3D506D4B9D53}"/>
              </a:ext>
            </a:extLst>
          </p:cNvPr>
          <p:cNvSpPr>
            <a:spLocks noGrp="1"/>
          </p:cNvSpPr>
          <p:nvPr>
            <p:ph type="sldNum" sz="quarter" idx="12"/>
          </p:nvPr>
        </p:nvSpPr>
        <p:spPr/>
        <p:txBody>
          <a:bodyPr/>
          <a:lstStyle/>
          <a:p>
            <a:fld id="{8464DCBF-0B9D-4D8D-8804-ACB53B337C35}" type="slidenum">
              <a:rPr lang="en-GB" smtClean="0"/>
              <a:t>‹#›</a:t>
            </a:fld>
            <a:endParaRPr lang="en-GB" dirty="0"/>
          </a:p>
        </p:txBody>
      </p:sp>
    </p:spTree>
    <p:extLst>
      <p:ext uri="{BB962C8B-B14F-4D97-AF65-F5344CB8AC3E}">
        <p14:creationId xmlns:p14="http://schemas.microsoft.com/office/powerpoint/2010/main" val="335438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8435-545C-4ACE-81EC-C3DAC025D3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6FC6592-34AD-47E3-96AB-4640CC9104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A81B0A1-EEF1-4583-A181-213091EAAE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54CD76-B282-4CA1-B7D3-D687C3459534}"/>
              </a:ext>
            </a:extLst>
          </p:cNvPr>
          <p:cNvSpPr>
            <a:spLocks noGrp="1"/>
          </p:cNvSpPr>
          <p:nvPr>
            <p:ph type="dt" sz="half" idx="10"/>
          </p:nvPr>
        </p:nvSpPr>
        <p:spPr/>
        <p:txBody>
          <a:bodyPr/>
          <a:lstStyle/>
          <a:p>
            <a:fld id="{CD3D46A0-8A07-4105-B247-4EA8A3EEBF92}" type="datetimeFigureOut">
              <a:rPr lang="en-GB" smtClean="0"/>
              <a:t>11/09/2025</a:t>
            </a:fld>
            <a:endParaRPr lang="en-GB" dirty="0"/>
          </a:p>
        </p:txBody>
      </p:sp>
      <p:sp>
        <p:nvSpPr>
          <p:cNvPr id="6" name="Footer Placeholder 5">
            <a:extLst>
              <a:ext uri="{FF2B5EF4-FFF2-40B4-BE49-F238E27FC236}">
                <a16:creationId xmlns:a16="http://schemas.microsoft.com/office/drawing/2014/main" id="{1C9DB7FB-3667-4BEF-8EF0-0E33EBA580B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6BF7C5C-A4A8-429D-B2CB-5C0C976BA22A}"/>
              </a:ext>
            </a:extLst>
          </p:cNvPr>
          <p:cNvSpPr>
            <a:spLocks noGrp="1"/>
          </p:cNvSpPr>
          <p:nvPr>
            <p:ph type="sldNum" sz="quarter" idx="12"/>
          </p:nvPr>
        </p:nvSpPr>
        <p:spPr/>
        <p:txBody>
          <a:bodyPr/>
          <a:lstStyle/>
          <a:p>
            <a:fld id="{8464DCBF-0B9D-4D8D-8804-ACB53B337C35}" type="slidenum">
              <a:rPr lang="en-GB" smtClean="0"/>
              <a:t>‹#›</a:t>
            </a:fld>
            <a:endParaRPr lang="en-GB" dirty="0"/>
          </a:p>
        </p:txBody>
      </p:sp>
    </p:spTree>
    <p:extLst>
      <p:ext uri="{BB962C8B-B14F-4D97-AF65-F5344CB8AC3E}">
        <p14:creationId xmlns:p14="http://schemas.microsoft.com/office/powerpoint/2010/main" val="248573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7FF4B9-2060-4693-85D3-7A23275B9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7157EB-8B53-45E0-B1CB-68D817FCFE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6CC84C-CD73-4BE7-9189-FBE0288E50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3D46A0-8A07-4105-B247-4EA8A3EEBF92}" type="datetimeFigureOut">
              <a:rPr lang="en-GB" smtClean="0"/>
              <a:t>11/09/2025</a:t>
            </a:fld>
            <a:endParaRPr lang="en-GB" dirty="0"/>
          </a:p>
        </p:txBody>
      </p:sp>
      <p:sp>
        <p:nvSpPr>
          <p:cNvPr id="5" name="Footer Placeholder 4">
            <a:extLst>
              <a:ext uri="{FF2B5EF4-FFF2-40B4-BE49-F238E27FC236}">
                <a16:creationId xmlns:a16="http://schemas.microsoft.com/office/drawing/2014/main" id="{8B0427E7-4999-465B-9812-419527923E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ADCBF16-8225-48E4-A35E-8C54D05DCF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4DCBF-0B9D-4D8D-8804-ACB53B337C35}" type="slidenum">
              <a:rPr lang="en-GB" smtClean="0"/>
              <a:t>‹#›</a:t>
            </a:fld>
            <a:endParaRPr lang="en-GB" dirty="0"/>
          </a:p>
        </p:txBody>
      </p:sp>
    </p:spTree>
    <p:extLst>
      <p:ext uri="{BB962C8B-B14F-4D97-AF65-F5344CB8AC3E}">
        <p14:creationId xmlns:p14="http://schemas.microsoft.com/office/powerpoint/2010/main" val="906115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y6@stillnessjs.lewisham.sch.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mailto:y6@stillnessjs.lewisham.sch.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y6@stillnessjs.lewisham.sch.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mailto:y6@stillnessjs.lewisham.sch.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p:txBody>
          <a:bodyPr/>
          <a:lstStyle/>
          <a:p>
            <a:r>
              <a:rPr lang="en-GB" dirty="0"/>
              <a:t>Welcome to Year 6!</a:t>
            </a:r>
          </a:p>
        </p:txBody>
      </p:sp>
      <p:sp>
        <p:nvSpPr>
          <p:cNvPr id="3" name="Subtitle 2">
            <a:extLst>
              <a:ext uri="{FF2B5EF4-FFF2-40B4-BE49-F238E27FC236}">
                <a16:creationId xmlns:a16="http://schemas.microsoft.com/office/drawing/2014/main" id="{A2505E02-7960-4A1E-96F7-59C23E0FD81A}"/>
              </a:ext>
            </a:extLst>
          </p:cNvPr>
          <p:cNvSpPr>
            <a:spLocks noGrp="1"/>
          </p:cNvSpPr>
          <p:nvPr>
            <p:ph type="subTitle" idx="1"/>
          </p:nvPr>
        </p:nvSpPr>
        <p:spPr/>
        <p:txBody>
          <a:bodyPr>
            <a:normAutofit fontScale="77500" lnSpcReduction="20000"/>
          </a:bodyPr>
          <a:lstStyle/>
          <a:p>
            <a:pPr>
              <a:defRPr/>
            </a:pPr>
            <a:r>
              <a:rPr lang="en-GB" altLang="en-US" dirty="0"/>
              <a:t>Mrs Threadgold</a:t>
            </a:r>
          </a:p>
          <a:p>
            <a:pPr>
              <a:defRPr/>
            </a:pPr>
            <a:r>
              <a:rPr lang="en-GB" altLang="en-US" dirty="0"/>
              <a:t>Ms Beeke</a:t>
            </a:r>
          </a:p>
          <a:p>
            <a:pPr>
              <a:defRPr/>
            </a:pPr>
            <a:r>
              <a:rPr lang="en-GB" altLang="en-US" dirty="0"/>
              <a:t>Mr Zelve</a:t>
            </a:r>
          </a:p>
          <a:p>
            <a:pPr>
              <a:defRPr/>
            </a:pPr>
            <a:r>
              <a:rPr lang="en-GB" altLang="en-US" dirty="0"/>
              <a:t>Mrs Kelly</a:t>
            </a:r>
          </a:p>
          <a:p>
            <a:pPr>
              <a:defRPr/>
            </a:pPr>
            <a:r>
              <a:rPr lang="en-GB" altLang="en-US" dirty="0"/>
              <a:t>Mrs Mclean</a:t>
            </a:r>
          </a:p>
          <a:p>
            <a:endParaRPr lang="en-GB"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5" name="Rectangle 4">
            <a:extLst>
              <a:ext uri="{FF2B5EF4-FFF2-40B4-BE49-F238E27FC236}">
                <a16:creationId xmlns:a16="http://schemas.microsoft.com/office/drawing/2014/main" id="{85334EF7-1542-4A45-ABB2-2231DD042A79}"/>
              </a:ext>
            </a:extLst>
          </p:cNvPr>
          <p:cNvSpPr/>
          <p:nvPr/>
        </p:nvSpPr>
        <p:spPr>
          <a:xfrm>
            <a:off x="230362" y="194537"/>
            <a:ext cx="11664038" cy="64689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96595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609219" y="-1554648"/>
            <a:ext cx="9144000" cy="2387600"/>
          </a:xfrm>
        </p:spPr>
        <p:txBody>
          <a:bodyPr>
            <a:normAutofit/>
          </a:bodyPr>
          <a:lstStyle/>
          <a:p>
            <a:r>
              <a:rPr lang="en-GB" sz="2400" dirty="0">
                <a:latin typeface="Comic Sans MS" panose="030F0702030302020204" pitchFamily="66" charset="0"/>
              </a:rPr>
              <a:t>Maths Objectives</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66F054F0-A998-4D9F-8EE0-D6CDD3268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59" t="17062" r="15878" b="6250"/>
          <a:stretch>
            <a:fillRect/>
          </a:stretch>
        </p:blipFill>
        <p:spPr bwMode="auto">
          <a:xfrm>
            <a:off x="508226" y="1490365"/>
            <a:ext cx="5233167" cy="3430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96D4FCCD-EF9C-4DC0-8655-7DF13E53A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071" t="17262" r="15707" b="4362"/>
          <a:stretch>
            <a:fillRect/>
          </a:stretch>
        </p:blipFill>
        <p:spPr bwMode="auto">
          <a:xfrm>
            <a:off x="5957777" y="1490365"/>
            <a:ext cx="5089451" cy="333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1252F3BA-BFE6-4828-975C-71FA243DBBDB}"/>
              </a:ext>
            </a:extLst>
          </p:cNvPr>
          <p:cNvSpPr txBox="1"/>
          <p:nvPr/>
        </p:nvSpPr>
        <p:spPr>
          <a:xfrm>
            <a:off x="765544" y="5349218"/>
            <a:ext cx="10384465" cy="400110"/>
          </a:xfrm>
          <a:prstGeom prst="rect">
            <a:avLst/>
          </a:prstGeom>
          <a:noFill/>
        </p:spPr>
        <p:txBody>
          <a:bodyPr wrap="square" rtlCol="0">
            <a:spAutoFit/>
          </a:bodyPr>
          <a:lstStyle/>
          <a:p>
            <a:r>
              <a:rPr lang="en-GB" sz="2000" dirty="0">
                <a:latin typeface="Comic Sans MS" panose="030F0702030302020204" pitchFamily="66" charset="0"/>
              </a:rPr>
              <a:t>There are lots of maths objectives! Please look on our website for more information. </a:t>
            </a:r>
          </a:p>
        </p:txBody>
      </p:sp>
    </p:spTree>
    <p:extLst>
      <p:ext uri="{BB962C8B-B14F-4D97-AF65-F5344CB8AC3E}">
        <p14:creationId xmlns:p14="http://schemas.microsoft.com/office/powerpoint/2010/main" val="2156868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351574" y="-1576783"/>
            <a:ext cx="9144000" cy="2387600"/>
          </a:xfrm>
        </p:spPr>
        <p:txBody>
          <a:bodyPr>
            <a:normAutofit/>
          </a:bodyPr>
          <a:lstStyle/>
          <a:p>
            <a:r>
              <a:rPr lang="en-GB" sz="2800" dirty="0">
                <a:latin typeface="Comic Sans MS" panose="030F0702030302020204" pitchFamily="66" charset="0"/>
              </a:rPr>
              <a:t>PE/Sporting Events</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HW School Skills">
            <a:extLst>
              <a:ext uri="{FF2B5EF4-FFF2-40B4-BE49-F238E27FC236}">
                <a16:creationId xmlns:a16="http://schemas.microsoft.com/office/drawing/2014/main" id="{4F26E879-5188-459F-BED9-D3528EE4F4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617" y="925794"/>
            <a:ext cx="2637802" cy="26378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75B865-2FF5-4716-BC7A-F9F52C82BCE3}"/>
              </a:ext>
            </a:extLst>
          </p:cNvPr>
          <p:cNvSpPr txBox="1"/>
          <p:nvPr/>
        </p:nvSpPr>
        <p:spPr>
          <a:xfrm>
            <a:off x="3657600" y="3454550"/>
            <a:ext cx="3016665" cy="707886"/>
          </a:xfrm>
          <a:prstGeom prst="rect">
            <a:avLst/>
          </a:prstGeom>
          <a:noFill/>
        </p:spPr>
        <p:txBody>
          <a:bodyPr wrap="square" rtlCol="0">
            <a:spAutoFit/>
          </a:bodyPr>
          <a:lstStyle/>
          <a:p>
            <a:pPr algn="ctr"/>
            <a:r>
              <a:rPr lang="en-GB" sz="2000" dirty="0"/>
              <a:t>Coach Perry </a:t>
            </a:r>
          </a:p>
          <a:p>
            <a:pPr algn="ctr"/>
            <a:r>
              <a:rPr lang="en-GB" sz="2000" dirty="0"/>
              <a:t>Coach Joe</a:t>
            </a:r>
          </a:p>
        </p:txBody>
      </p:sp>
      <p:pic>
        <p:nvPicPr>
          <p:cNvPr id="6" name="Picture 4" descr="Tottenham Hotspur F.C. - Wikipedia">
            <a:extLst>
              <a:ext uri="{FF2B5EF4-FFF2-40B4-BE49-F238E27FC236}">
                <a16:creationId xmlns:a16="http://schemas.microsoft.com/office/drawing/2014/main" id="{DC229E7F-76B8-4830-B5C5-76F791C10F7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231200" y="1287092"/>
            <a:ext cx="1120260" cy="23067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King's College Hospital RFC - King's College Hospital Pirates Youth Section  RFC ————————————— The club youth season kick off tomorrow 10am at King's  Sport - Honor Oak Park Sports Ground. ————————————- Reach">
            <a:extLst>
              <a:ext uri="{FF2B5EF4-FFF2-40B4-BE49-F238E27FC236}">
                <a16:creationId xmlns:a16="http://schemas.microsoft.com/office/drawing/2014/main" id="{55A16ABF-C4D8-4360-98C8-FE5ACD8824E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67"/>
          <a:stretch/>
        </p:blipFill>
        <p:spPr bwMode="auto">
          <a:xfrm>
            <a:off x="8281422" y="2521788"/>
            <a:ext cx="3565760" cy="20836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ent Cricket (@KentCricket) / X">
            <a:extLst>
              <a:ext uri="{FF2B5EF4-FFF2-40B4-BE49-F238E27FC236}">
                <a16:creationId xmlns:a16="http://schemas.microsoft.com/office/drawing/2014/main" id="{8CAD46F1-8211-40B8-91B2-81E31B5E2A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0536" y="3914274"/>
            <a:ext cx="2399189" cy="239918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LPS - Lewisham School Games | Facebook">
            <a:extLst>
              <a:ext uri="{FF2B5EF4-FFF2-40B4-BE49-F238E27FC236}">
                <a16:creationId xmlns:a16="http://schemas.microsoft.com/office/drawing/2014/main" id="{5F1EA57E-9321-4762-BD33-B7080AAFE9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3216" y="4683947"/>
            <a:ext cx="3689369" cy="17375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nything can happen, mate': Alex Yee snatches triathlon gold after late  surge | Paris Olympic Games 2024 | The Guardian">
            <a:extLst>
              <a:ext uri="{FF2B5EF4-FFF2-40B4-BE49-F238E27FC236}">
                <a16:creationId xmlns:a16="http://schemas.microsoft.com/office/drawing/2014/main" id="{C0538BC5-05A4-1EEB-2236-B633A450F9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0051" y="500201"/>
            <a:ext cx="2789754" cy="167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694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609219" y="-1554648"/>
            <a:ext cx="9144000" cy="2387600"/>
          </a:xfrm>
        </p:spPr>
        <p:txBody>
          <a:bodyPr>
            <a:normAutofit/>
          </a:bodyPr>
          <a:lstStyle/>
          <a:p>
            <a:r>
              <a:rPr lang="en-GB" sz="2800" dirty="0">
                <a:latin typeface="Comic Sans MS" panose="030F0702030302020204" pitchFamily="66" charset="0"/>
              </a:rPr>
              <a:t>Cultural Capital</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34827380-955F-4567-874E-7BE961B154FC}"/>
              </a:ext>
            </a:extLst>
          </p:cNvPr>
          <p:cNvSpPr/>
          <p:nvPr/>
        </p:nvSpPr>
        <p:spPr>
          <a:xfrm>
            <a:off x="1533753" y="1515035"/>
            <a:ext cx="9614611" cy="523220"/>
          </a:xfrm>
          <a:prstGeom prst="rect">
            <a:avLst/>
          </a:prstGeom>
        </p:spPr>
        <p:txBody>
          <a:bodyPr wrap="square">
            <a:spAutoFit/>
          </a:bodyPr>
          <a:lstStyle/>
          <a:p>
            <a:endParaRPr lang="en-GB" sz="2800" dirty="0">
              <a:latin typeface="Comic Sans MS" panose="030F0702030302020204" pitchFamily="66" charset="0"/>
            </a:endParaRPr>
          </a:p>
        </p:txBody>
      </p:sp>
      <p:sp>
        <p:nvSpPr>
          <p:cNvPr id="6" name="TextBox 5">
            <a:extLst>
              <a:ext uri="{FF2B5EF4-FFF2-40B4-BE49-F238E27FC236}">
                <a16:creationId xmlns:a16="http://schemas.microsoft.com/office/drawing/2014/main" id="{2B0E220F-AA50-49B2-8582-432B22FC764E}"/>
              </a:ext>
            </a:extLst>
          </p:cNvPr>
          <p:cNvSpPr txBox="1"/>
          <p:nvPr/>
        </p:nvSpPr>
        <p:spPr>
          <a:xfrm>
            <a:off x="6219487" y="129118"/>
            <a:ext cx="5972513" cy="6909584"/>
          </a:xfrm>
          <a:prstGeom prst="rect">
            <a:avLst/>
          </a:prstGeom>
          <a:noFill/>
        </p:spPr>
        <p:txBody>
          <a:bodyPr wrap="square" rtlCol="0">
            <a:spAutoFit/>
          </a:bodyPr>
          <a:lstStyle/>
          <a:p>
            <a:r>
              <a:rPr lang="en-GB" sz="1700" b="1" u="sng" dirty="0">
                <a:solidFill>
                  <a:srgbClr val="00B050"/>
                </a:solidFill>
                <a:latin typeface="Comic Sans MS" panose="030F0702030302020204" pitchFamily="66" charset="0"/>
              </a:rPr>
              <a:t>Autumn Trips</a:t>
            </a:r>
          </a:p>
          <a:p>
            <a:r>
              <a:rPr lang="en-GB" sz="1700" b="1" dirty="0">
                <a:solidFill>
                  <a:srgbClr val="00B050"/>
                </a:solidFill>
                <a:latin typeface="Comic Sans MS" panose="030F0702030302020204" pitchFamily="66" charset="0"/>
              </a:rPr>
              <a:t>Catford Broadway Theatre (Keha Seebii and PANTO)</a:t>
            </a:r>
          </a:p>
          <a:p>
            <a:r>
              <a:rPr lang="en-GB" sz="1700" b="1" dirty="0">
                <a:solidFill>
                  <a:srgbClr val="00B050"/>
                </a:solidFill>
                <a:latin typeface="Comic Sans MS" panose="030F0702030302020204" pitchFamily="66" charset="0"/>
              </a:rPr>
              <a:t>Imperial War Museum</a:t>
            </a:r>
          </a:p>
          <a:p>
            <a:r>
              <a:rPr lang="en-GB" sz="1700" b="1" dirty="0">
                <a:solidFill>
                  <a:srgbClr val="00B050"/>
                </a:solidFill>
                <a:latin typeface="Comic Sans MS" panose="030F0702030302020204" pitchFamily="66" charset="0"/>
              </a:rPr>
              <a:t>SPLATT WWII immersive workshop</a:t>
            </a:r>
          </a:p>
          <a:p>
            <a:r>
              <a:rPr lang="en-GB" sz="1700" b="1" dirty="0">
                <a:solidFill>
                  <a:srgbClr val="00B050"/>
                </a:solidFill>
                <a:latin typeface="Comic Sans MS" panose="030F0702030302020204" pitchFamily="66" charset="0"/>
              </a:rPr>
              <a:t>Buddhist Temple</a:t>
            </a:r>
          </a:p>
          <a:p>
            <a:r>
              <a:rPr lang="en-GB" sz="1700" b="1" dirty="0">
                <a:solidFill>
                  <a:srgbClr val="00B050"/>
                </a:solidFill>
                <a:latin typeface="Comic Sans MS" panose="030F0702030302020204" pitchFamily="66" charset="0"/>
              </a:rPr>
              <a:t>Microbiology Workshop</a:t>
            </a:r>
          </a:p>
          <a:p>
            <a:r>
              <a:rPr lang="en-GB" sz="1700" b="1" dirty="0">
                <a:solidFill>
                  <a:srgbClr val="00B050"/>
                </a:solidFill>
                <a:latin typeface="Comic Sans MS" panose="030F0702030302020204" pitchFamily="66" charset="0"/>
              </a:rPr>
              <a:t>PE Coaches</a:t>
            </a:r>
          </a:p>
          <a:p>
            <a:endParaRPr lang="en-GB" sz="1700" b="1" dirty="0">
              <a:solidFill>
                <a:srgbClr val="00B050"/>
              </a:solidFill>
              <a:latin typeface="Comic Sans MS" panose="030F0702030302020204" pitchFamily="66" charset="0"/>
            </a:endParaRPr>
          </a:p>
          <a:p>
            <a:r>
              <a:rPr lang="en-GB" sz="1700" b="1" u="sng" dirty="0">
                <a:solidFill>
                  <a:srgbClr val="00B050"/>
                </a:solidFill>
                <a:latin typeface="Comic Sans MS" panose="030F0702030302020204" pitchFamily="66" charset="0"/>
              </a:rPr>
              <a:t>Spring Trips</a:t>
            </a:r>
          </a:p>
          <a:p>
            <a:r>
              <a:rPr lang="en-GB" sz="1700" b="1" dirty="0">
                <a:solidFill>
                  <a:srgbClr val="00B050"/>
                </a:solidFill>
                <a:latin typeface="Comic Sans MS" panose="030F0702030302020204" pitchFamily="66" charset="0"/>
              </a:rPr>
              <a:t>Tower of London</a:t>
            </a:r>
          </a:p>
          <a:p>
            <a:r>
              <a:rPr lang="en-GB" sz="1700" b="1" dirty="0">
                <a:solidFill>
                  <a:srgbClr val="00B050"/>
                </a:solidFill>
                <a:latin typeface="Comic Sans MS" panose="030F0702030302020204" pitchFamily="66" charset="0"/>
              </a:rPr>
              <a:t>Tudor Workshop</a:t>
            </a:r>
          </a:p>
          <a:p>
            <a:r>
              <a:rPr lang="en-GB" sz="1700" b="1" dirty="0">
                <a:solidFill>
                  <a:srgbClr val="00B050"/>
                </a:solidFill>
                <a:latin typeface="Comic Sans MS" panose="030F0702030302020204" pitchFamily="66" charset="0"/>
              </a:rPr>
              <a:t>Dissecting of an animals heart</a:t>
            </a:r>
          </a:p>
          <a:p>
            <a:r>
              <a:rPr lang="en-GB" sz="1700" b="1" dirty="0">
                <a:solidFill>
                  <a:srgbClr val="00B050"/>
                </a:solidFill>
                <a:latin typeface="Comic Sans MS" panose="030F0702030302020204" pitchFamily="66" charset="0"/>
              </a:rPr>
              <a:t>World Book Day</a:t>
            </a:r>
          </a:p>
          <a:p>
            <a:r>
              <a:rPr lang="en-GB" sz="1700" b="1" dirty="0">
                <a:solidFill>
                  <a:srgbClr val="00B050"/>
                </a:solidFill>
                <a:latin typeface="Comic Sans MS" panose="030F0702030302020204" pitchFamily="66" charset="0"/>
              </a:rPr>
              <a:t>Science Day</a:t>
            </a:r>
          </a:p>
          <a:p>
            <a:r>
              <a:rPr lang="en-GB" sz="1700" b="1" dirty="0">
                <a:solidFill>
                  <a:srgbClr val="00B050"/>
                </a:solidFill>
                <a:latin typeface="Comic Sans MS" panose="030F0702030302020204" pitchFamily="66" charset="0"/>
              </a:rPr>
              <a:t>Mental Health Workshop</a:t>
            </a:r>
          </a:p>
          <a:p>
            <a:endParaRPr lang="en-GB" sz="1700" b="1" dirty="0">
              <a:solidFill>
                <a:srgbClr val="00B050"/>
              </a:solidFill>
              <a:latin typeface="Comic Sans MS" panose="030F0702030302020204" pitchFamily="66" charset="0"/>
            </a:endParaRPr>
          </a:p>
          <a:p>
            <a:r>
              <a:rPr lang="en-GB" sz="1700" b="1" u="sng" dirty="0">
                <a:solidFill>
                  <a:srgbClr val="00B050"/>
                </a:solidFill>
                <a:latin typeface="Comic Sans MS" panose="030F0702030302020204" pitchFamily="66" charset="0"/>
              </a:rPr>
              <a:t>Summer Trips</a:t>
            </a:r>
          </a:p>
          <a:p>
            <a:r>
              <a:rPr lang="en-GB" sz="1700" b="1" dirty="0">
                <a:solidFill>
                  <a:srgbClr val="00B050"/>
                </a:solidFill>
                <a:latin typeface="Comic Sans MS" panose="030F0702030302020204" pitchFamily="66" charset="0"/>
              </a:rPr>
              <a:t>One Tree Hill Allotment</a:t>
            </a:r>
          </a:p>
          <a:p>
            <a:r>
              <a:rPr lang="en-GB" sz="1700" b="1" dirty="0">
                <a:solidFill>
                  <a:srgbClr val="00B050"/>
                </a:solidFill>
                <a:latin typeface="Comic Sans MS" panose="030F0702030302020204" pitchFamily="66" charset="0"/>
              </a:rPr>
              <a:t>Natural History Museum</a:t>
            </a:r>
          </a:p>
          <a:p>
            <a:r>
              <a:rPr lang="en-GB" sz="1700" b="1" dirty="0">
                <a:solidFill>
                  <a:srgbClr val="00B050"/>
                </a:solidFill>
                <a:latin typeface="Comic Sans MS" panose="030F0702030302020204" pitchFamily="66" charset="0"/>
              </a:rPr>
              <a:t>Sports Day </a:t>
            </a:r>
          </a:p>
          <a:p>
            <a:r>
              <a:rPr lang="en-GB" sz="1700" b="1" dirty="0">
                <a:solidFill>
                  <a:srgbClr val="00B050"/>
                </a:solidFill>
                <a:latin typeface="Comic Sans MS" panose="030F0702030302020204" pitchFamily="66" charset="0"/>
              </a:rPr>
              <a:t>Residential trip to Chessington</a:t>
            </a:r>
          </a:p>
          <a:p>
            <a:r>
              <a:rPr lang="en-GB" sz="1700" b="1" dirty="0">
                <a:solidFill>
                  <a:srgbClr val="00B050"/>
                </a:solidFill>
                <a:latin typeface="Comic Sans MS" panose="030F0702030302020204" pitchFamily="66" charset="0"/>
              </a:rPr>
              <a:t>Graduation</a:t>
            </a:r>
          </a:p>
          <a:p>
            <a:r>
              <a:rPr lang="en-GB" sz="1700" b="1" dirty="0">
                <a:solidFill>
                  <a:srgbClr val="00B050"/>
                </a:solidFill>
                <a:latin typeface="Comic Sans MS" panose="030F0702030302020204" pitchFamily="66" charset="0"/>
              </a:rPr>
              <a:t>Arts and Culture Night</a:t>
            </a:r>
          </a:p>
          <a:p>
            <a:r>
              <a:rPr lang="en-GB" sz="1700" b="1" dirty="0">
                <a:solidFill>
                  <a:srgbClr val="00B050"/>
                </a:solidFill>
                <a:latin typeface="Comic Sans MS" panose="030F0702030302020204" pitchFamily="66" charset="0"/>
              </a:rPr>
              <a:t>BEAM workshop</a:t>
            </a:r>
          </a:p>
          <a:p>
            <a:r>
              <a:rPr lang="en-GB" sz="1700" b="1" dirty="0">
                <a:solidFill>
                  <a:srgbClr val="00B050"/>
                </a:solidFill>
                <a:latin typeface="Comic Sans MS" panose="030F0702030302020204" pitchFamily="66" charset="0"/>
              </a:rPr>
              <a:t>Transitions Workshop</a:t>
            </a:r>
          </a:p>
          <a:p>
            <a:endParaRPr lang="en-GB" dirty="0"/>
          </a:p>
        </p:txBody>
      </p:sp>
      <p:sp>
        <p:nvSpPr>
          <p:cNvPr id="8" name="TextBox 7">
            <a:extLst>
              <a:ext uri="{FF2B5EF4-FFF2-40B4-BE49-F238E27FC236}">
                <a16:creationId xmlns:a16="http://schemas.microsoft.com/office/drawing/2014/main" id="{99C75BE5-6B61-4A69-8D75-7C5E76199C21}"/>
              </a:ext>
            </a:extLst>
          </p:cNvPr>
          <p:cNvSpPr txBox="1"/>
          <p:nvPr/>
        </p:nvSpPr>
        <p:spPr>
          <a:xfrm>
            <a:off x="556483" y="5826642"/>
            <a:ext cx="5690697" cy="707886"/>
          </a:xfrm>
          <a:prstGeom prst="rect">
            <a:avLst/>
          </a:prstGeom>
          <a:noFill/>
        </p:spPr>
        <p:txBody>
          <a:bodyPr wrap="square" rtlCol="0">
            <a:spAutoFit/>
          </a:bodyPr>
          <a:lstStyle/>
          <a:p>
            <a:pPr algn="ctr"/>
            <a:r>
              <a:rPr lang="en-GB" sz="2000" dirty="0">
                <a:latin typeface="Comic Sans MS" panose="030F0702030302020204" pitchFamily="66" charset="0"/>
              </a:rPr>
              <a:t>Trip letters will be sent out with all information of the up-coming event. </a:t>
            </a:r>
          </a:p>
        </p:txBody>
      </p:sp>
      <p:pic>
        <p:nvPicPr>
          <p:cNvPr id="10" name="Picture 9">
            <a:extLst>
              <a:ext uri="{FF2B5EF4-FFF2-40B4-BE49-F238E27FC236}">
                <a16:creationId xmlns:a16="http://schemas.microsoft.com/office/drawing/2014/main" id="{1F8538BA-8595-F933-3DBA-89B8A5A812C7}"/>
              </a:ext>
            </a:extLst>
          </p:cNvPr>
          <p:cNvPicPr>
            <a:picLocks noChangeAspect="1"/>
          </p:cNvPicPr>
          <p:nvPr/>
        </p:nvPicPr>
        <p:blipFill>
          <a:blip r:embed="rId3"/>
          <a:stretch>
            <a:fillRect/>
          </a:stretch>
        </p:blipFill>
        <p:spPr>
          <a:xfrm>
            <a:off x="224133" y="1194678"/>
            <a:ext cx="6023047" cy="4276916"/>
          </a:xfrm>
          <a:prstGeom prst="rect">
            <a:avLst/>
          </a:prstGeom>
        </p:spPr>
      </p:pic>
    </p:spTree>
    <p:extLst>
      <p:ext uri="{BB962C8B-B14F-4D97-AF65-F5344CB8AC3E}">
        <p14:creationId xmlns:p14="http://schemas.microsoft.com/office/powerpoint/2010/main" val="2802971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231200" y="691268"/>
            <a:ext cx="9144000"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2400" dirty="0">
                <a:latin typeface="Comic Sans MS" panose="030F0702030302020204" pitchFamily="66" charset="0"/>
              </a:rPr>
              <a:t>Questions?</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F94F81A7-E9E6-42F7-B56A-F12404D652EE}"/>
              </a:ext>
            </a:extLst>
          </p:cNvPr>
          <p:cNvSpPr/>
          <p:nvPr/>
        </p:nvSpPr>
        <p:spPr>
          <a:xfrm>
            <a:off x="8538310" y="6066030"/>
            <a:ext cx="3406702" cy="369332"/>
          </a:xfrm>
          <a:prstGeom prst="rect">
            <a:avLst/>
          </a:prstGeom>
        </p:spPr>
        <p:txBody>
          <a:bodyPr wrap="none">
            <a:spAutoFit/>
          </a:bodyPr>
          <a:lstStyle/>
          <a:p>
            <a:r>
              <a:rPr lang="en-GB" dirty="0">
                <a:solidFill>
                  <a:srgbClr val="000000"/>
                </a:solidFill>
                <a:latin typeface="Arial" panose="020B0604020202020204" pitchFamily="34" charset="0"/>
                <a:hlinkClick r:id="rId3"/>
              </a:rPr>
              <a:t>y6@stillnessjs.lewisham.sch.uk</a:t>
            </a:r>
            <a:endParaRPr lang="en-GB" dirty="0"/>
          </a:p>
        </p:txBody>
      </p:sp>
    </p:spTree>
    <p:extLst>
      <p:ext uri="{BB962C8B-B14F-4D97-AF65-F5344CB8AC3E}">
        <p14:creationId xmlns:p14="http://schemas.microsoft.com/office/powerpoint/2010/main" val="2617570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614920" y="-1500578"/>
            <a:ext cx="9144000" cy="2387600"/>
          </a:xfrm>
        </p:spPr>
        <p:txBody>
          <a:bodyPr>
            <a:normAutofit/>
          </a:bodyPr>
          <a:lstStyle/>
          <a:p>
            <a:r>
              <a:rPr lang="en-GB" sz="2400" dirty="0">
                <a:latin typeface="Comic Sans MS" panose="030F0702030302020204" pitchFamily="66" charset="0"/>
              </a:rPr>
              <a:t>SATs – Why are they important?</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5CC173DC-F290-849F-BB80-006DB7E74065}"/>
              </a:ext>
            </a:extLst>
          </p:cNvPr>
          <p:cNvSpPr txBox="1"/>
          <p:nvPr/>
        </p:nvSpPr>
        <p:spPr>
          <a:xfrm>
            <a:off x="1127464" y="1047957"/>
            <a:ext cx="10235953" cy="5141920"/>
          </a:xfrm>
          <a:prstGeom prst="rect">
            <a:avLst/>
          </a:prstGeom>
          <a:noFill/>
        </p:spPr>
        <p:txBody>
          <a:bodyPr wrap="square" rtlCol="0">
            <a:spAutoFit/>
          </a:bodyPr>
          <a:lstStyle/>
          <a:p>
            <a:pPr lvl="0">
              <a:lnSpc>
                <a:spcPct val="107000"/>
              </a:lnSpc>
              <a:spcAft>
                <a:spcPts val="800"/>
              </a:spcAft>
              <a:buSzPts val="1000"/>
              <a:tabLst>
                <a:tab pos="457200" algn="l"/>
              </a:tabLst>
            </a:pPr>
            <a:r>
              <a:rPr lang="en-GB" sz="20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For schools: </a:t>
            </a:r>
          </a:p>
          <a:p>
            <a:pPr marL="342900" lvl="0" indent="-342900">
              <a:lnSpc>
                <a:spcPct val="107000"/>
              </a:lnSpc>
              <a:spcAft>
                <a:spcPts val="800"/>
              </a:spcAft>
              <a:buSzPts val="1000"/>
              <a:buFont typeface="Courier New" panose="02070309020205020404" pitchFamily="49" charset="0"/>
              <a:buChar char="o"/>
              <a:tabLst>
                <a:tab pos="457200" algn="l"/>
              </a:tabLst>
            </a:pPr>
            <a:r>
              <a:rPr lang="en-GB" sz="20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government and Ofsted use SATs results to assess school performance </a:t>
            </a:r>
            <a:r>
              <a:rPr lang="en-GB" sz="2000"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 </a:t>
            </a:r>
            <a:r>
              <a:rPr lang="en-GB"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helping to hold schools accountable</a:t>
            </a:r>
            <a:r>
              <a:rPr lang="en-GB" sz="2000"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SzPts val="1000"/>
              <a:buFont typeface="Courier New" panose="02070309020205020404" pitchFamily="49" charset="0"/>
              <a:buChar char="o"/>
              <a:tabLst>
                <a:tab pos="457200" algn="l"/>
              </a:tabLst>
            </a:pPr>
            <a:r>
              <a:rPr lang="en-GB" sz="20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 tests measure the progress pupils make from Key Stage 1 to Key Stage 2.</a:t>
            </a:r>
          </a:p>
          <a:p>
            <a:pPr marL="342900" lvl="0" indent="-342900">
              <a:lnSpc>
                <a:spcPct val="107000"/>
              </a:lnSpc>
              <a:spcAft>
                <a:spcPts val="800"/>
              </a:spcAft>
              <a:buSzPts val="1000"/>
              <a:buFont typeface="Courier New" panose="02070309020205020404" pitchFamily="49" charset="0"/>
              <a:buChar char="o"/>
              <a:tabLst>
                <a:tab pos="457200" algn="l"/>
              </a:tabLst>
            </a:pPr>
            <a:r>
              <a:rPr lang="en-GB" sz="2000" kern="100" dirty="0">
                <a:solidFill>
                  <a:srgbClr val="00B050"/>
                </a:solidFill>
                <a:latin typeface="Calibri" panose="020F0502020204030204" pitchFamily="34" charset="0"/>
                <a:ea typeface="Calibri" panose="020F0502020204030204" pitchFamily="34" charset="0"/>
                <a:cs typeface="Times New Roman" panose="02020603050405020304" pitchFamily="18" charset="0"/>
              </a:rPr>
              <a:t>To support the transition from Primary school to Secondary school.</a:t>
            </a:r>
            <a:endParaRPr lang="en-GB" sz="20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en-GB" sz="20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For students:</a:t>
            </a:r>
          </a:p>
          <a:p>
            <a:pPr marL="342900" lvl="0" indent="-342900">
              <a:lnSpc>
                <a:spcPct val="107000"/>
              </a:lnSpc>
              <a:spcAft>
                <a:spcPts val="800"/>
              </a:spcAft>
              <a:buSzPts val="1000"/>
              <a:buFont typeface="Courier New" panose="02070309020205020404" pitchFamily="49" charset="0"/>
              <a:buChar char="o"/>
              <a:tabLst>
                <a:tab pos="457200" algn="l"/>
              </a:tabLst>
            </a:pPr>
            <a:r>
              <a:rPr lang="en-GB" sz="20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Secondary school placement: Many secondary schools use Year 6 SATs results to determine initial class sets or streams for new Year 7 students.</a:t>
            </a:r>
          </a:p>
          <a:p>
            <a:pPr marL="342900" lvl="0" indent="-342900">
              <a:lnSpc>
                <a:spcPct val="107000"/>
              </a:lnSpc>
              <a:spcAft>
                <a:spcPts val="800"/>
              </a:spcAft>
              <a:buSzPts val="1000"/>
              <a:buFont typeface="Courier New" panose="02070309020205020404" pitchFamily="49" charset="0"/>
              <a:buChar char="o"/>
              <a:tabLst>
                <a:tab pos="457200" algn="l"/>
              </a:tabLst>
            </a:pPr>
            <a:r>
              <a:rPr lang="en-GB" sz="20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Future targets: The results are used to set targets for students' future GCSE grades, especially in English and maths.</a:t>
            </a:r>
          </a:p>
          <a:p>
            <a:pPr marL="342900" lvl="0" indent="-342900">
              <a:lnSpc>
                <a:spcPct val="107000"/>
              </a:lnSpc>
              <a:spcAft>
                <a:spcPts val="800"/>
              </a:spcAft>
              <a:buSzPts val="1000"/>
              <a:buFont typeface="Courier New" panose="02070309020205020404" pitchFamily="49" charset="0"/>
              <a:buChar char="o"/>
              <a:tabLst>
                <a:tab pos="457200" algn="l"/>
              </a:tabLst>
            </a:pPr>
            <a:r>
              <a:rPr lang="en-GB" sz="20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Academic snapshot: The tests provide a snapshot of your child's academic progress at the end of primary school and can help identify areas where additional support might be needed.</a:t>
            </a:r>
          </a:p>
          <a:p>
            <a:endParaRPr lang="en-GB" dirty="0"/>
          </a:p>
        </p:txBody>
      </p:sp>
    </p:spTree>
    <p:extLst>
      <p:ext uri="{BB962C8B-B14F-4D97-AF65-F5344CB8AC3E}">
        <p14:creationId xmlns:p14="http://schemas.microsoft.com/office/powerpoint/2010/main" val="219949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609219" y="-1554648"/>
            <a:ext cx="9144000" cy="2387600"/>
          </a:xfrm>
        </p:spPr>
        <p:txBody>
          <a:bodyPr>
            <a:normAutofit/>
          </a:bodyPr>
          <a:lstStyle/>
          <a:p>
            <a:r>
              <a:rPr lang="en-GB" sz="2400" dirty="0">
                <a:latin typeface="Comic Sans MS" panose="030F0702030302020204" pitchFamily="66" charset="0"/>
              </a:rPr>
              <a:t>SATs</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609F2FAF-16C5-42CB-862E-E8509DE742F6}"/>
              </a:ext>
            </a:extLst>
          </p:cNvPr>
          <p:cNvSpPr/>
          <p:nvPr/>
        </p:nvSpPr>
        <p:spPr>
          <a:xfrm>
            <a:off x="1064588" y="1139948"/>
            <a:ext cx="9365894" cy="4708981"/>
          </a:xfrm>
          <a:prstGeom prst="rect">
            <a:avLst/>
          </a:prstGeom>
        </p:spPr>
        <p:txBody>
          <a:bodyPr wrap="square">
            <a:spAutoFit/>
          </a:bodyPr>
          <a:lstStyle/>
          <a:p>
            <a:pPr>
              <a:defRPr/>
            </a:pPr>
            <a:r>
              <a:rPr lang="en-GB" altLang="en-US" sz="2000" dirty="0">
                <a:latin typeface="Comic Sans MS" panose="030F0702030302020204" pitchFamily="66" charset="0"/>
              </a:rPr>
              <a:t>Week beginning the Monday 11</a:t>
            </a:r>
            <a:r>
              <a:rPr lang="en-GB" altLang="en-US" sz="2000" baseline="30000" dirty="0">
                <a:latin typeface="Comic Sans MS" panose="030F0702030302020204" pitchFamily="66" charset="0"/>
              </a:rPr>
              <a:t>th</a:t>
            </a:r>
            <a:r>
              <a:rPr lang="en-GB" altLang="en-US" sz="2000" dirty="0">
                <a:latin typeface="Comic Sans MS" panose="030F0702030302020204" pitchFamily="66" charset="0"/>
              </a:rPr>
              <a:t> May 2026.</a:t>
            </a:r>
          </a:p>
          <a:p>
            <a:pPr>
              <a:defRPr/>
            </a:pPr>
            <a:endParaRPr lang="en-GB" altLang="en-US" sz="2000" dirty="0">
              <a:latin typeface="Comic Sans MS" panose="030F0702030302020204" pitchFamily="66" charset="0"/>
            </a:endParaRPr>
          </a:p>
          <a:p>
            <a:pPr>
              <a:defRPr/>
            </a:pPr>
            <a:r>
              <a:rPr lang="en-GB" sz="2000" dirty="0">
                <a:latin typeface="Comic Sans MS" panose="030F0702030302020204" pitchFamily="66" charset="0"/>
              </a:rPr>
              <a:t>We</a:t>
            </a:r>
            <a:r>
              <a:rPr lang="en-GB" sz="2000" dirty="0">
                <a:solidFill>
                  <a:schemeClr val="bg1"/>
                </a:solidFill>
                <a:latin typeface="Comic Sans MS" panose="030F0702030302020204" pitchFamily="66" charset="0"/>
              </a:rPr>
              <a:t> </a:t>
            </a:r>
            <a:r>
              <a:rPr lang="en-GB" sz="2000" dirty="0">
                <a:latin typeface="Comic Sans MS" panose="030F0702030302020204" pitchFamily="66" charset="0"/>
              </a:rPr>
              <a:t>will have a further meeting during the Spring Term to go through the SATS arrangements, with detailed logistics.</a:t>
            </a:r>
            <a:endParaRPr lang="en-GB" altLang="en-US" sz="2000" dirty="0">
              <a:latin typeface="Comic Sans MS" panose="030F0702030302020204" pitchFamily="66" charset="0"/>
            </a:endParaRPr>
          </a:p>
          <a:p>
            <a:pPr>
              <a:defRPr/>
            </a:pPr>
            <a:r>
              <a:rPr lang="en-GB" altLang="en-US" sz="2000" dirty="0">
                <a:latin typeface="Comic Sans MS" panose="030F0702030302020204" pitchFamily="66" charset="0"/>
              </a:rPr>
              <a:t> </a:t>
            </a:r>
          </a:p>
          <a:p>
            <a:pPr marL="457200" indent="-457200">
              <a:buFont typeface="Arial" panose="020B0604020202020204" pitchFamily="34" charset="0"/>
              <a:buChar char="•"/>
              <a:defRPr/>
            </a:pPr>
            <a:r>
              <a:rPr lang="en-GB" altLang="en-US" sz="2000" dirty="0">
                <a:latin typeface="Comic Sans MS" panose="030F0702030302020204" pitchFamily="66" charset="0"/>
              </a:rPr>
              <a:t>Reading: 3 texts (1 hour) </a:t>
            </a:r>
          </a:p>
          <a:p>
            <a:pPr marL="457200" indent="-457200">
              <a:buFont typeface="Arial" panose="020B0604020202020204" pitchFamily="34" charset="0"/>
              <a:buChar char="•"/>
              <a:defRPr/>
            </a:pPr>
            <a:r>
              <a:rPr lang="en-GB" altLang="en-US" sz="2000" dirty="0">
                <a:latin typeface="Comic Sans MS" panose="030F0702030302020204" pitchFamily="66" charset="0"/>
              </a:rPr>
              <a:t>GPS: Grammar and Punctuation (45 mins) Spelling (20 words) </a:t>
            </a:r>
          </a:p>
          <a:p>
            <a:pPr marL="457200" indent="-457200">
              <a:buFont typeface="Arial" panose="020B0604020202020204" pitchFamily="34" charset="0"/>
              <a:buChar char="•"/>
              <a:defRPr/>
            </a:pPr>
            <a:r>
              <a:rPr lang="en-GB" altLang="en-US" sz="2000" dirty="0">
                <a:latin typeface="Comic Sans MS" panose="030F0702030302020204" pitchFamily="66" charset="0"/>
              </a:rPr>
              <a:t>Maths:  1 arithmetic paper (30 mins) and 2 reasoning papers (both 40 mins)</a:t>
            </a:r>
          </a:p>
          <a:p>
            <a:pPr marL="457200" indent="-457200">
              <a:buFont typeface="Arial" panose="020B0604020202020204" pitchFamily="34" charset="0"/>
              <a:buChar char="•"/>
              <a:defRPr/>
            </a:pPr>
            <a:endParaRPr lang="en-GB" altLang="en-US" sz="2000" dirty="0">
              <a:latin typeface="Comic Sans MS" panose="030F0702030302020204" pitchFamily="66" charset="0"/>
            </a:endParaRPr>
          </a:p>
          <a:p>
            <a:pPr>
              <a:defRPr/>
            </a:pPr>
            <a:r>
              <a:rPr lang="en-GB" altLang="en-US" sz="2000" dirty="0">
                <a:latin typeface="Comic Sans MS" panose="030F0702030302020204" pitchFamily="66" charset="0"/>
              </a:rPr>
              <a:t>Tests reflect the National Curriculum for KS2 and are rigorous. They are marked independently, where a standardised score of 100 will mean your child is working at the expected standard. </a:t>
            </a:r>
          </a:p>
          <a:p>
            <a:pPr>
              <a:defRPr/>
            </a:pPr>
            <a:endParaRPr lang="en-GB" altLang="en-US" sz="2000" dirty="0">
              <a:latin typeface="Comic Sans MS" panose="030F0702030302020204" pitchFamily="66" charset="0"/>
            </a:endParaRPr>
          </a:p>
          <a:p>
            <a:pPr>
              <a:defRPr/>
            </a:pPr>
            <a:r>
              <a:rPr lang="en-GB" altLang="en-US" sz="2000" dirty="0">
                <a:solidFill>
                  <a:srgbClr val="00B050"/>
                </a:solidFill>
                <a:latin typeface="Comic Sans MS" panose="030F0702030302020204" pitchFamily="66" charset="0"/>
              </a:rPr>
              <a:t>Writing is judged through a moderation process.</a:t>
            </a:r>
          </a:p>
        </p:txBody>
      </p:sp>
      <p:pic>
        <p:nvPicPr>
          <p:cNvPr id="6" name="Picture 5">
            <a:extLst>
              <a:ext uri="{FF2B5EF4-FFF2-40B4-BE49-F238E27FC236}">
                <a16:creationId xmlns:a16="http://schemas.microsoft.com/office/drawing/2014/main" id="{24253170-76F3-45FE-8CC0-D2A74E2EC5E0}"/>
              </a:ext>
            </a:extLst>
          </p:cNvPr>
          <p:cNvPicPr>
            <a:picLocks noChangeAspect="1"/>
          </p:cNvPicPr>
          <p:nvPr/>
        </p:nvPicPr>
        <p:blipFill>
          <a:blip r:embed="rId3"/>
          <a:stretch>
            <a:fillRect/>
          </a:stretch>
        </p:blipFill>
        <p:spPr>
          <a:xfrm>
            <a:off x="10213451" y="4076102"/>
            <a:ext cx="1576822" cy="2387600"/>
          </a:xfrm>
          <a:prstGeom prst="rect">
            <a:avLst/>
          </a:prstGeom>
        </p:spPr>
      </p:pic>
    </p:spTree>
    <p:extLst>
      <p:ext uri="{BB962C8B-B14F-4D97-AF65-F5344CB8AC3E}">
        <p14:creationId xmlns:p14="http://schemas.microsoft.com/office/powerpoint/2010/main" val="1507150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130579" y="849006"/>
            <a:ext cx="9144000"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4400" dirty="0">
                <a:latin typeface="Comic Sans MS" panose="030F0702030302020204" pitchFamily="66" charset="0"/>
              </a:rPr>
              <a:t>Assessment Programme</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657835F-416D-483A-96AC-B481356F36EA}"/>
              </a:ext>
            </a:extLst>
          </p:cNvPr>
          <p:cNvSpPr txBox="1"/>
          <p:nvPr/>
        </p:nvSpPr>
        <p:spPr>
          <a:xfrm>
            <a:off x="723014" y="1594884"/>
            <a:ext cx="10802679" cy="4770537"/>
          </a:xfrm>
          <a:prstGeom prst="rect">
            <a:avLst/>
          </a:prstGeom>
          <a:noFill/>
        </p:spPr>
        <p:txBody>
          <a:bodyPr wrap="square" rtlCol="0">
            <a:spAutoFit/>
          </a:bodyPr>
          <a:lstStyle/>
          <a:p>
            <a:r>
              <a:rPr lang="en-GB" sz="2800" dirty="0"/>
              <a:t>We have 5 Assessment points in Year 6: </a:t>
            </a:r>
          </a:p>
          <a:p>
            <a:endParaRPr lang="en-GB" sz="2800" dirty="0"/>
          </a:p>
          <a:p>
            <a:endParaRPr lang="en-GB" sz="2800" dirty="0"/>
          </a:p>
          <a:p>
            <a:pPr marL="342900" indent="-342900">
              <a:buFont typeface="Arial" panose="020B0604020202020204" pitchFamily="34" charset="0"/>
              <a:buChar char="•"/>
            </a:pPr>
            <a:r>
              <a:rPr lang="en-US" sz="2800" dirty="0">
                <a:solidFill>
                  <a:srgbClr val="00B050"/>
                </a:solidFill>
              </a:rPr>
              <a:t>Baseline assessments: </a:t>
            </a:r>
            <a:r>
              <a:rPr lang="en-US" sz="2800" dirty="0"/>
              <a:t>Week beginning 8</a:t>
            </a:r>
            <a:r>
              <a:rPr lang="en-US" sz="2800" baseline="30000" dirty="0"/>
              <a:t>th</a:t>
            </a:r>
            <a:r>
              <a:rPr lang="en-US" sz="2800" dirty="0"/>
              <a:t> September - 2023 SATs papers</a:t>
            </a:r>
            <a:endParaRPr lang="en-GB" sz="2800" dirty="0"/>
          </a:p>
          <a:p>
            <a:pPr marL="342900" indent="-342900">
              <a:buFont typeface="Arial" panose="020B0604020202020204" pitchFamily="34" charset="0"/>
              <a:buChar char="•"/>
            </a:pPr>
            <a:r>
              <a:rPr lang="en-GB" sz="2800" dirty="0">
                <a:solidFill>
                  <a:srgbClr val="00B050"/>
                </a:solidFill>
              </a:rPr>
              <a:t>Autumn: </a:t>
            </a:r>
            <a:r>
              <a:rPr lang="en-GB" sz="2800" dirty="0"/>
              <a:t>Week beginning 1</a:t>
            </a:r>
            <a:r>
              <a:rPr lang="en-GB" sz="2800" baseline="30000" dirty="0"/>
              <a:t>st</a:t>
            </a:r>
            <a:r>
              <a:rPr lang="en-GB" sz="2800" dirty="0"/>
              <a:t> December - 2022 SATs paper</a:t>
            </a:r>
          </a:p>
          <a:p>
            <a:pPr marL="342900" indent="-342900">
              <a:buFont typeface="Arial" panose="020B0604020202020204" pitchFamily="34" charset="0"/>
              <a:buChar char="•"/>
            </a:pPr>
            <a:r>
              <a:rPr lang="en-GB" sz="2800" dirty="0">
                <a:solidFill>
                  <a:srgbClr val="00B050"/>
                </a:solidFill>
              </a:rPr>
              <a:t>Spring: </a:t>
            </a:r>
            <a:r>
              <a:rPr lang="en-GB" sz="2800" dirty="0"/>
              <a:t>Date TBC – 2025 SATs Paper</a:t>
            </a:r>
            <a:endParaRPr lang="en-GB" sz="2800" dirty="0">
              <a:solidFill>
                <a:srgbClr val="7030A0"/>
              </a:solidFill>
            </a:endParaRPr>
          </a:p>
          <a:p>
            <a:pPr marL="342900" indent="-342900">
              <a:buFont typeface="Arial" panose="020B0604020202020204" pitchFamily="34" charset="0"/>
              <a:buChar char="•"/>
            </a:pPr>
            <a:r>
              <a:rPr lang="en-GB" sz="2800" dirty="0">
                <a:solidFill>
                  <a:srgbClr val="00B050"/>
                </a:solidFill>
              </a:rPr>
              <a:t>Summer MOCKS: </a:t>
            </a:r>
            <a:r>
              <a:rPr lang="en-GB" sz="2800" dirty="0"/>
              <a:t>Date TBC - 2024 SATs Paper</a:t>
            </a:r>
          </a:p>
          <a:p>
            <a:endParaRPr lang="en-GB" sz="2800" dirty="0"/>
          </a:p>
          <a:p>
            <a:pPr marL="342900" indent="-342900">
              <a:buFont typeface="Arial" panose="020B0604020202020204" pitchFamily="34" charset="0"/>
              <a:buChar char="•"/>
            </a:pPr>
            <a:r>
              <a:rPr lang="en-GB" sz="2800" dirty="0">
                <a:solidFill>
                  <a:srgbClr val="FF0000"/>
                </a:solidFill>
              </a:rPr>
              <a:t>Summer: SATs - Week Beg: MONDAY 11</a:t>
            </a:r>
            <a:r>
              <a:rPr lang="en-GB" sz="2800" baseline="30000" dirty="0">
                <a:solidFill>
                  <a:srgbClr val="FF0000"/>
                </a:solidFill>
              </a:rPr>
              <a:t>TH</a:t>
            </a:r>
            <a:r>
              <a:rPr lang="en-GB" sz="2800" dirty="0">
                <a:solidFill>
                  <a:srgbClr val="FF0000"/>
                </a:solidFill>
              </a:rPr>
              <a:t> MAY 2026</a:t>
            </a:r>
          </a:p>
          <a:p>
            <a:endParaRPr lang="en-GB" sz="2400" dirty="0">
              <a:solidFill>
                <a:srgbClr val="FF0000"/>
              </a:solidFill>
            </a:endParaRPr>
          </a:p>
        </p:txBody>
      </p:sp>
    </p:spTree>
    <p:extLst>
      <p:ext uri="{BB962C8B-B14F-4D97-AF65-F5344CB8AC3E}">
        <p14:creationId xmlns:p14="http://schemas.microsoft.com/office/powerpoint/2010/main" val="3128558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477034" y="-1430360"/>
            <a:ext cx="9144000" cy="2387600"/>
          </a:xfrm>
        </p:spPr>
        <p:txBody>
          <a:bodyPr>
            <a:normAutofit/>
          </a:bodyPr>
          <a:lstStyle/>
          <a:p>
            <a:r>
              <a:rPr lang="en-GB" sz="2800" dirty="0">
                <a:latin typeface="Comic Sans MS" panose="030F0702030302020204" pitchFamily="66" charset="0"/>
              </a:rPr>
              <a:t>Baseline Assessment Information</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34827380-955F-4567-874E-7BE961B154FC}"/>
              </a:ext>
            </a:extLst>
          </p:cNvPr>
          <p:cNvSpPr/>
          <p:nvPr/>
        </p:nvSpPr>
        <p:spPr>
          <a:xfrm>
            <a:off x="1533753" y="1515035"/>
            <a:ext cx="9614611" cy="523220"/>
          </a:xfrm>
          <a:prstGeom prst="rect">
            <a:avLst/>
          </a:prstGeom>
        </p:spPr>
        <p:txBody>
          <a:bodyPr wrap="square">
            <a:spAutoFit/>
          </a:bodyPr>
          <a:lstStyle/>
          <a:p>
            <a:endParaRPr lang="en-GB" sz="2800" dirty="0">
              <a:latin typeface="Comic Sans MS" panose="030F0702030302020204" pitchFamily="66" charset="0"/>
            </a:endParaRPr>
          </a:p>
        </p:txBody>
      </p:sp>
      <p:sp>
        <p:nvSpPr>
          <p:cNvPr id="5" name="TextBox 4">
            <a:extLst>
              <a:ext uri="{FF2B5EF4-FFF2-40B4-BE49-F238E27FC236}">
                <a16:creationId xmlns:a16="http://schemas.microsoft.com/office/drawing/2014/main" id="{B15714DC-E8AE-0B42-CD44-F13C01AB0C95}"/>
              </a:ext>
            </a:extLst>
          </p:cNvPr>
          <p:cNvSpPr txBox="1"/>
          <p:nvPr/>
        </p:nvSpPr>
        <p:spPr>
          <a:xfrm>
            <a:off x="477033" y="1367161"/>
            <a:ext cx="11010671" cy="1649426"/>
          </a:xfrm>
          <a:prstGeom prst="rect">
            <a:avLst/>
          </a:prstGeom>
          <a:noFill/>
        </p:spPr>
        <p:txBody>
          <a:bodyPr wrap="square" rtlCol="0">
            <a:spAutoFit/>
          </a:bodyPr>
          <a:lstStyle/>
          <a:p>
            <a:r>
              <a:rPr lang="en-GB" sz="2000" dirty="0">
                <a:latin typeface="Comic Sans MS" panose="030F0702030302020204" pitchFamily="66" charset="0"/>
              </a:rPr>
              <a:t>Your child will be coming home with their assessment papers. Please celebrate all results. </a:t>
            </a:r>
          </a:p>
          <a:p>
            <a:r>
              <a:rPr lang="en-GB" sz="1800" kern="1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Baseline expectations – 60% of 60%. I’ll explain what that means!</a:t>
            </a:r>
            <a:endParaRPr lang="en-GB"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They have learnt 60% of the curriculum so far and to be working at the EXP level, they have to achieve 60%! We have broken this down to numerical values:</a:t>
            </a:r>
            <a:endParaRPr lang="en-GB" sz="1800"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12" name="TextBox 11">
            <a:extLst>
              <a:ext uri="{FF2B5EF4-FFF2-40B4-BE49-F238E27FC236}">
                <a16:creationId xmlns:a16="http://schemas.microsoft.com/office/drawing/2014/main" id="{0DDB249A-DD2E-A8EF-FD67-964E4EB7F1E2}"/>
              </a:ext>
            </a:extLst>
          </p:cNvPr>
          <p:cNvSpPr txBox="1"/>
          <p:nvPr/>
        </p:nvSpPr>
        <p:spPr>
          <a:xfrm>
            <a:off x="552292" y="5358686"/>
            <a:ext cx="11010671" cy="1200329"/>
          </a:xfrm>
          <a:prstGeom prst="rect">
            <a:avLst/>
          </a:prstGeom>
          <a:noFill/>
        </p:spPr>
        <p:txBody>
          <a:bodyPr wrap="square" rtlCol="0">
            <a:spAutoFit/>
          </a:bodyPr>
          <a:lstStyle/>
          <a:p>
            <a:r>
              <a:rPr lang="en-GB" sz="1800" kern="1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If your child has already exceeded the expectation, we will be challenging them with our GD programme. If your child, has not reached the expectation, we will be offering support in class as well as intervention programmes. In addition, we would advise completely the weekly homework.</a:t>
            </a:r>
            <a:endParaRPr lang="en-GB" sz="18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14" name="Picture 13">
            <a:extLst>
              <a:ext uri="{FF2B5EF4-FFF2-40B4-BE49-F238E27FC236}">
                <a16:creationId xmlns:a16="http://schemas.microsoft.com/office/drawing/2014/main" id="{F74FA779-3623-CBE8-EA8E-C0094FCA7C72}"/>
              </a:ext>
            </a:extLst>
          </p:cNvPr>
          <p:cNvPicPr>
            <a:picLocks noChangeAspect="1"/>
          </p:cNvPicPr>
          <p:nvPr/>
        </p:nvPicPr>
        <p:blipFill>
          <a:blip r:embed="rId3"/>
          <a:stretch>
            <a:fillRect/>
          </a:stretch>
        </p:blipFill>
        <p:spPr>
          <a:xfrm>
            <a:off x="2657287" y="2650550"/>
            <a:ext cx="6963747" cy="2705478"/>
          </a:xfrm>
          <a:prstGeom prst="rect">
            <a:avLst/>
          </a:prstGeom>
        </p:spPr>
      </p:pic>
    </p:spTree>
    <p:extLst>
      <p:ext uri="{BB962C8B-B14F-4D97-AF65-F5344CB8AC3E}">
        <p14:creationId xmlns:p14="http://schemas.microsoft.com/office/powerpoint/2010/main" val="3512384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368163" y="-1490518"/>
            <a:ext cx="9144000" cy="2387600"/>
          </a:xfrm>
        </p:spPr>
        <p:txBody>
          <a:bodyPr>
            <a:normAutofit/>
          </a:bodyPr>
          <a:lstStyle/>
          <a:p>
            <a:r>
              <a:rPr lang="en-GB" sz="2800" dirty="0">
                <a:latin typeface="Comic Sans MS" panose="030F0702030302020204" pitchFamily="66" charset="0"/>
              </a:rPr>
              <a:t>Reporting progress</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BFB34481-0E0B-8A3E-F610-A58576D5CFBD}"/>
              </a:ext>
            </a:extLst>
          </p:cNvPr>
          <p:cNvPicPr>
            <a:picLocks noChangeAspect="1"/>
          </p:cNvPicPr>
          <p:nvPr/>
        </p:nvPicPr>
        <p:blipFill>
          <a:blip r:embed="rId3"/>
          <a:stretch>
            <a:fillRect/>
          </a:stretch>
        </p:blipFill>
        <p:spPr>
          <a:xfrm>
            <a:off x="1456411" y="897082"/>
            <a:ext cx="8696880" cy="4969646"/>
          </a:xfrm>
          <a:prstGeom prst="rect">
            <a:avLst/>
          </a:prstGeom>
        </p:spPr>
      </p:pic>
      <p:sp>
        <p:nvSpPr>
          <p:cNvPr id="13" name="TextBox 12">
            <a:extLst>
              <a:ext uri="{FF2B5EF4-FFF2-40B4-BE49-F238E27FC236}">
                <a16:creationId xmlns:a16="http://schemas.microsoft.com/office/drawing/2014/main" id="{39104C4D-BBBD-BC03-BFAC-2BE3CE181096}"/>
              </a:ext>
            </a:extLst>
          </p:cNvPr>
          <p:cNvSpPr txBox="1"/>
          <p:nvPr/>
        </p:nvSpPr>
        <p:spPr>
          <a:xfrm>
            <a:off x="910335" y="5960918"/>
            <a:ext cx="10371329" cy="923330"/>
          </a:xfrm>
          <a:prstGeom prst="rect">
            <a:avLst/>
          </a:prstGeom>
          <a:noFill/>
        </p:spPr>
        <p:txBody>
          <a:bodyPr wrap="square" rtlCol="0">
            <a:spAutoFit/>
          </a:bodyPr>
          <a:lstStyle/>
          <a:p>
            <a:r>
              <a:rPr lang="en-GB" sz="1800" dirty="0">
                <a:solidFill>
                  <a:srgbClr val="00B050"/>
                </a:solidFill>
              </a:rPr>
              <a:t>Your child’s attainment and progress will be discussed with you at Parents Evening (10</a:t>
            </a:r>
            <a:r>
              <a:rPr lang="en-GB" sz="1800" baseline="30000" dirty="0">
                <a:solidFill>
                  <a:srgbClr val="00B050"/>
                </a:solidFill>
              </a:rPr>
              <a:t>th</a:t>
            </a:r>
            <a:r>
              <a:rPr lang="en-GB" sz="1800" dirty="0">
                <a:solidFill>
                  <a:srgbClr val="00B050"/>
                </a:solidFill>
              </a:rPr>
              <a:t> and 11</a:t>
            </a:r>
            <a:r>
              <a:rPr lang="en-GB" sz="1800" baseline="30000" dirty="0">
                <a:solidFill>
                  <a:srgbClr val="00B050"/>
                </a:solidFill>
              </a:rPr>
              <a:t>th</a:t>
            </a:r>
            <a:r>
              <a:rPr lang="en-GB" sz="1800" dirty="0">
                <a:solidFill>
                  <a:srgbClr val="00B050"/>
                </a:solidFill>
              </a:rPr>
              <a:t> December) using this document.</a:t>
            </a:r>
          </a:p>
          <a:p>
            <a:endParaRPr lang="en-GB" dirty="0">
              <a:solidFill>
                <a:srgbClr val="00B050"/>
              </a:solidFill>
            </a:endParaRPr>
          </a:p>
        </p:txBody>
      </p:sp>
    </p:spTree>
    <p:extLst>
      <p:ext uri="{BB962C8B-B14F-4D97-AF65-F5344CB8AC3E}">
        <p14:creationId xmlns:p14="http://schemas.microsoft.com/office/powerpoint/2010/main" val="1382592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130579" y="849006"/>
            <a:ext cx="9144000"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3200" dirty="0">
                <a:latin typeface="Comic Sans MS" panose="030F0702030302020204" pitchFamily="66" charset="0"/>
              </a:rPr>
              <a:t>End of term assessment reports</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D7805C41-7708-43BA-A222-06D6B80D907C}"/>
              </a:ext>
            </a:extLst>
          </p:cNvPr>
          <p:cNvSpPr txBox="1"/>
          <p:nvPr/>
        </p:nvSpPr>
        <p:spPr>
          <a:xfrm>
            <a:off x="694660" y="1281067"/>
            <a:ext cx="10802679" cy="4462760"/>
          </a:xfrm>
          <a:prstGeom prst="rect">
            <a:avLst/>
          </a:prstGeom>
          <a:noFill/>
        </p:spPr>
        <p:txBody>
          <a:bodyPr wrap="square" rtlCol="0">
            <a:spAutoFit/>
          </a:bodyPr>
          <a:lstStyle/>
          <a:p>
            <a:r>
              <a:rPr lang="en-GB" sz="2400" dirty="0"/>
              <a:t>Attainment: is the mark/level the child has achieved in the assessment.</a:t>
            </a:r>
          </a:p>
          <a:p>
            <a:endParaRPr lang="en-GB" sz="2400" dirty="0"/>
          </a:p>
          <a:p>
            <a:r>
              <a:rPr lang="en-GB" sz="2400" dirty="0"/>
              <a:t>At Stillness we use the following levels:</a:t>
            </a:r>
          </a:p>
          <a:p>
            <a:pPr marL="342900" indent="-342900">
              <a:buFont typeface="Arial" panose="020B0604020202020204" pitchFamily="34" charset="0"/>
              <a:buChar char="•"/>
            </a:pPr>
            <a:r>
              <a:rPr lang="en-GB" sz="2400" dirty="0"/>
              <a:t>WTS – Working towards age-related expectations</a:t>
            </a:r>
          </a:p>
          <a:p>
            <a:pPr marL="342900" indent="-342900">
              <a:buFont typeface="Arial" panose="020B0604020202020204" pitchFamily="34" charset="0"/>
              <a:buChar char="•"/>
            </a:pPr>
            <a:r>
              <a:rPr lang="en-GB" sz="2400" dirty="0"/>
              <a:t>EXP – Working at age-related expectations</a:t>
            </a:r>
          </a:p>
          <a:p>
            <a:pPr marL="342900" indent="-342900">
              <a:buFont typeface="Arial" panose="020B0604020202020204" pitchFamily="34" charset="0"/>
              <a:buChar char="•"/>
            </a:pPr>
            <a:r>
              <a:rPr lang="en-GB" sz="2400" dirty="0"/>
              <a:t>GD – Greater Depth</a:t>
            </a:r>
          </a:p>
          <a:p>
            <a:pPr marL="342900" indent="-342900">
              <a:buFont typeface="Arial" panose="020B0604020202020204" pitchFamily="34" charset="0"/>
              <a:buChar char="•"/>
            </a:pPr>
            <a:endParaRPr lang="en-GB" sz="2400" dirty="0"/>
          </a:p>
          <a:p>
            <a:r>
              <a:rPr lang="en-GB" sz="2400" dirty="0"/>
              <a:t>Progress: is the progress made from the child’s individual starting point.</a:t>
            </a:r>
          </a:p>
          <a:p>
            <a:r>
              <a:rPr lang="en-GB" sz="2400" dirty="0"/>
              <a:t>0 denotes Expected progress</a:t>
            </a:r>
          </a:p>
          <a:p>
            <a:r>
              <a:rPr lang="en-GB" sz="2400" dirty="0"/>
              <a:t>+ a positive number denotes accelerated progress</a:t>
            </a:r>
          </a:p>
          <a:p>
            <a:pPr marL="342900" indent="-342900">
              <a:buFontTx/>
              <a:buChar char="-"/>
            </a:pPr>
            <a:r>
              <a:rPr lang="en-GB" sz="2400" dirty="0"/>
              <a:t>a negative number denotes some progress</a:t>
            </a:r>
          </a:p>
          <a:p>
            <a:pPr marL="342900" indent="-342900">
              <a:buFontTx/>
              <a:buChar char="-"/>
            </a:pPr>
            <a:endParaRPr lang="en-GB" sz="2000" dirty="0"/>
          </a:p>
        </p:txBody>
      </p:sp>
    </p:spTree>
    <p:extLst>
      <p:ext uri="{BB962C8B-B14F-4D97-AF65-F5344CB8AC3E}">
        <p14:creationId xmlns:p14="http://schemas.microsoft.com/office/powerpoint/2010/main" val="3995164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231200" y="4970123"/>
            <a:ext cx="9991154" cy="2387600"/>
          </a:xfrm>
        </p:spPr>
        <p:txBody>
          <a:bodyPr>
            <a:noAutofit/>
          </a:bodyPr>
          <a:lstStyle/>
          <a:p>
            <a:pPr>
              <a:defRPr/>
            </a:pP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School starts at 8:45am and we dismiss at 3.30pm. If you would like your child to walk home alone – you must complete a </a:t>
            </a:r>
            <a:r>
              <a:rPr lang="en-GB" sz="2000" u="sng" dirty="0">
                <a:latin typeface="Comic Sans MS" panose="030F0702030302020204" pitchFamily="66" charset="0"/>
              </a:rPr>
              <a:t>new</a:t>
            </a:r>
            <a:r>
              <a:rPr lang="en-GB" sz="2000" dirty="0">
                <a:latin typeface="Comic Sans MS" panose="030F0702030302020204" pitchFamily="66" charset="0"/>
              </a:rPr>
              <a:t> consent form on ParentPay.</a:t>
            </a: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The behaviour system remains the same, with children being awarded a house point for demonstrating the agreed  behaviour expectations and consequences will be in line with our behaviour policy.</a:t>
            </a:r>
            <a:br>
              <a:rPr lang="en-GB" sz="2000" dirty="0">
                <a:latin typeface="Comic Sans MS" panose="030F0702030302020204" pitchFamily="66" charset="0"/>
              </a:rPr>
            </a:br>
            <a:br>
              <a:rPr lang="en-GB" sz="2000" dirty="0">
                <a:latin typeface="Comic Sans MS" panose="030F0702030302020204" pitchFamily="66" charset="0"/>
              </a:rPr>
            </a:br>
            <a:r>
              <a:rPr lang="en-GB" sz="2000" dirty="0">
                <a:solidFill>
                  <a:srgbClr val="FF0000"/>
                </a:solidFill>
                <a:latin typeface="Comic Sans MS" panose="030F0702030302020204" pitchFamily="66" charset="0"/>
              </a:rPr>
              <a:t>As many children walk home by themselves, we understand that parents want to be able to be in contact with children. However, please note that we have a no phone policy for safeguarding purposes. If pick-up arrangements change, please contact the office.</a:t>
            </a:r>
            <a:br>
              <a:rPr lang="en-GB" sz="2000" dirty="0">
                <a:latin typeface="Comic Sans MS" panose="030F0702030302020204" pitchFamily="66" charset="0"/>
              </a:rPr>
            </a:br>
            <a:br>
              <a:rPr lang="en-GB" sz="2000" dirty="0">
                <a:latin typeface="Comic Sans MS" panose="030F0702030302020204" pitchFamily="66" charset="0"/>
              </a:rPr>
            </a:br>
            <a:r>
              <a:rPr lang="en-GB" sz="2000" b="1" dirty="0">
                <a:latin typeface="Comic Sans MS" panose="030F0702030302020204" pitchFamily="66" charset="0"/>
              </a:rPr>
              <a:t>PE on Tuesdays and Thursdays!</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Homework  - SPaG, Reading and Maths will be set weekly on Google Classroom</a:t>
            </a:r>
            <a:br>
              <a:rPr lang="en-GB" sz="2000" dirty="0">
                <a:latin typeface="Comic Sans MS" panose="030F0702030302020204" pitchFamily="66" charset="0"/>
              </a:rPr>
            </a:br>
            <a:r>
              <a:rPr lang="en-GB" sz="2000" dirty="0">
                <a:latin typeface="Comic Sans MS" panose="030F0702030302020204" pitchFamily="66" charset="0"/>
              </a:rPr>
              <a:t>Topic Project- set termly (See termly curriculum newsletter)</a:t>
            </a:r>
            <a:br>
              <a:rPr lang="en-GB" sz="2000" dirty="0">
                <a:latin typeface="Comic Sans MS" panose="030F0702030302020204" pitchFamily="66" charset="0"/>
              </a:rPr>
            </a:br>
            <a:r>
              <a:rPr lang="en-GB" sz="2000" dirty="0">
                <a:latin typeface="Comic Sans MS" panose="030F0702030302020204" pitchFamily="66" charset="0"/>
              </a:rPr>
              <a:t>Spellings- set on Monday, tested on Friday. (See website for list) In addition, Spelling homework sheet related to the weekly spellings.</a:t>
            </a: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5" name="Rectangle 4">
            <a:extLst>
              <a:ext uri="{FF2B5EF4-FFF2-40B4-BE49-F238E27FC236}">
                <a16:creationId xmlns:a16="http://schemas.microsoft.com/office/drawing/2014/main" id="{CF21F5BE-0FE6-4D54-B66B-3DB491C1ABD1}"/>
              </a:ext>
            </a:extLst>
          </p:cNvPr>
          <p:cNvSpPr/>
          <p:nvPr/>
        </p:nvSpPr>
        <p:spPr>
          <a:xfrm>
            <a:off x="122400" y="136800"/>
            <a:ext cx="11839238" cy="642960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1CE45FA2-045B-4915-9F6F-185BA9E40CF7}"/>
              </a:ext>
            </a:extLst>
          </p:cNvPr>
          <p:cNvSpPr txBox="1"/>
          <p:nvPr/>
        </p:nvSpPr>
        <p:spPr>
          <a:xfrm>
            <a:off x="1231200" y="436418"/>
            <a:ext cx="7684200" cy="461665"/>
          </a:xfrm>
          <a:prstGeom prst="rect">
            <a:avLst/>
          </a:prstGeom>
          <a:noFill/>
        </p:spPr>
        <p:txBody>
          <a:bodyPr wrap="square" rtlCol="0">
            <a:spAutoFit/>
          </a:bodyPr>
          <a:lstStyle/>
          <a:p>
            <a:r>
              <a:rPr lang="en-GB" sz="2400" dirty="0">
                <a:latin typeface="Comic Sans MS" panose="030F0702030302020204" pitchFamily="66" charset="0"/>
              </a:rPr>
              <a:t>Expectations and Routines</a:t>
            </a:r>
          </a:p>
        </p:txBody>
      </p:sp>
    </p:spTree>
    <p:extLst>
      <p:ext uri="{BB962C8B-B14F-4D97-AF65-F5344CB8AC3E}">
        <p14:creationId xmlns:p14="http://schemas.microsoft.com/office/powerpoint/2010/main" val="4027636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231200" y="691268"/>
            <a:ext cx="9144000"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2400" dirty="0">
                <a:latin typeface="Comic Sans MS" panose="030F0702030302020204" pitchFamily="66" charset="0"/>
              </a:rPr>
              <a:t>Questions?</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F94F81A7-E9E6-42F7-B56A-F12404D652EE}"/>
              </a:ext>
            </a:extLst>
          </p:cNvPr>
          <p:cNvSpPr/>
          <p:nvPr/>
        </p:nvSpPr>
        <p:spPr>
          <a:xfrm>
            <a:off x="8538310" y="6066030"/>
            <a:ext cx="3406702" cy="369332"/>
          </a:xfrm>
          <a:prstGeom prst="rect">
            <a:avLst/>
          </a:prstGeom>
        </p:spPr>
        <p:txBody>
          <a:bodyPr wrap="none">
            <a:spAutoFit/>
          </a:bodyPr>
          <a:lstStyle/>
          <a:p>
            <a:r>
              <a:rPr lang="en-GB" dirty="0">
                <a:solidFill>
                  <a:srgbClr val="000000"/>
                </a:solidFill>
                <a:latin typeface="Arial" panose="020B0604020202020204" pitchFamily="34" charset="0"/>
                <a:hlinkClick r:id="rId3"/>
              </a:rPr>
              <a:t>y6@stillnessjs.lewisham.sch.uk</a:t>
            </a:r>
            <a:endParaRPr lang="en-GB" dirty="0"/>
          </a:p>
        </p:txBody>
      </p:sp>
    </p:spTree>
    <p:extLst>
      <p:ext uri="{BB962C8B-B14F-4D97-AF65-F5344CB8AC3E}">
        <p14:creationId xmlns:p14="http://schemas.microsoft.com/office/powerpoint/2010/main" val="194176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53619" y="-1478257"/>
            <a:ext cx="9144000" cy="2387600"/>
          </a:xfrm>
        </p:spPr>
        <p:txBody>
          <a:bodyPr>
            <a:normAutofit/>
          </a:bodyPr>
          <a:lstStyle/>
          <a:p>
            <a:r>
              <a:rPr lang="en-GB" sz="2400" dirty="0">
                <a:latin typeface="Comic Sans MS" panose="030F0702030302020204" pitchFamily="66" charset="0"/>
              </a:rPr>
              <a:t>Secondary School Transition and Admissions</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2419BA78-73F7-4076-978E-9483782D100C}"/>
              </a:ext>
            </a:extLst>
          </p:cNvPr>
          <p:cNvSpPr/>
          <p:nvPr/>
        </p:nvSpPr>
        <p:spPr>
          <a:xfrm>
            <a:off x="1231200" y="1112303"/>
            <a:ext cx="9986149" cy="5632311"/>
          </a:xfrm>
          <a:prstGeom prst="rect">
            <a:avLst/>
          </a:prstGeom>
        </p:spPr>
        <p:txBody>
          <a:bodyPr wrap="square">
            <a:spAutoFit/>
          </a:bodyPr>
          <a:lstStyle/>
          <a:p>
            <a:pPr algn="ctr"/>
            <a:r>
              <a:rPr lang="en-GB" sz="2000" dirty="0">
                <a:latin typeface="Comic Sans MS" panose="030F0702030302020204" pitchFamily="66" charset="0"/>
              </a:rPr>
              <a:t>Our primary focus is to ensure that children are academically and emotionally prepared for secondary school, an aim that is supported by the curriculum throughout Year 6.</a:t>
            </a:r>
            <a:br>
              <a:rPr lang="en-GB" sz="2000" dirty="0">
                <a:latin typeface="Comic Sans MS" panose="030F0702030302020204" pitchFamily="66" charset="0"/>
              </a:rPr>
            </a:br>
            <a:endParaRPr lang="en-GB" sz="2000" dirty="0">
              <a:latin typeface="Comic Sans MS" panose="030F0702030302020204" pitchFamily="66" charset="0"/>
            </a:endParaRPr>
          </a:p>
          <a:p>
            <a:pPr algn="ctr"/>
            <a:r>
              <a:rPr lang="en-GB" sz="2000" dirty="0">
                <a:latin typeface="Comic Sans MS" panose="030F0702030302020204" pitchFamily="66" charset="0"/>
              </a:rPr>
              <a:t>In the summer term we have a timetable of dedicated transition sessions and events that will reinforce the work we’ve done throughout the year.</a:t>
            </a:r>
          </a:p>
          <a:p>
            <a:pPr algn="ctr"/>
            <a:endParaRPr lang="en-GB" altLang="en-US" sz="2000" dirty="0">
              <a:latin typeface="Comic Sans MS" panose="030F0702030302020204" pitchFamily="66" charset="0"/>
            </a:endParaRPr>
          </a:p>
          <a:p>
            <a:pPr algn="ctr"/>
            <a:r>
              <a:rPr lang="en-GB" altLang="en-US" sz="2000" dirty="0">
                <a:latin typeface="Comic Sans MS" panose="030F0702030302020204" pitchFamily="66" charset="0"/>
              </a:rPr>
              <a:t>Schools are currently holding open evenings – highly recommended you have a look around – </a:t>
            </a:r>
            <a:r>
              <a:rPr lang="en-GB" altLang="en-US" sz="2000" dirty="0">
                <a:solidFill>
                  <a:srgbClr val="FF0000"/>
                </a:solidFill>
                <a:latin typeface="Comic Sans MS" panose="030F0702030302020204" pitchFamily="66" charset="0"/>
              </a:rPr>
              <a:t>however make sure you have read the schools admissions criteria. We are asking kindly that you do not see a school out of your catchment area or where you do not fit the criteria. This can be distressing for your child if they get their hopes up about a school they are unlikely to attend and absences in school can lead to gaps in their learning. </a:t>
            </a:r>
            <a:endParaRPr lang="en-GB" sz="2000" dirty="0">
              <a:solidFill>
                <a:srgbClr val="FF0000"/>
              </a:solidFill>
              <a:latin typeface="Comic Sans MS" panose="030F0702030302020204" pitchFamily="66" charset="0"/>
            </a:endParaRPr>
          </a:p>
          <a:p>
            <a:pPr algn="ctr"/>
            <a:endParaRPr lang="en-GB" altLang="en-US" sz="2000" dirty="0">
              <a:latin typeface="Comic Sans MS" panose="030F0702030302020204" pitchFamily="66" charset="0"/>
            </a:endParaRPr>
          </a:p>
          <a:p>
            <a:pPr algn="ctr"/>
            <a:r>
              <a:rPr lang="en-GB" altLang="en-US" sz="2000" dirty="0">
                <a:latin typeface="Comic Sans MS" panose="030F0702030302020204" pitchFamily="66" charset="0"/>
              </a:rPr>
              <a:t>Visit Lewisham.gov.uk for admissions information. </a:t>
            </a:r>
          </a:p>
          <a:p>
            <a:pPr algn="ctr"/>
            <a:endParaRPr lang="en-GB" altLang="en-US" sz="2000" dirty="0">
              <a:latin typeface="Comic Sans MS" panose="030F0702030302020204" pitchFamily="66" charset="0"/>
            </a:endParaRPr>
          </a:p>
          <a:p>
            <a:pPr algn="ctr"/>
            <a:r>
              <a:rPr lang="en-GB" altLang="en-US" sz="2000" dirty="0">
                <a:latin typeface="Comic Sans MS" panose="030F0702030302020204" pitchFamily="66" charset="0"/>
              </a:rPr>
              <a:t>You should register your decisions by </a:t>
            </a:r>
            <a:r>
              <a:rPr lang="en-GB" altLang="en-US" sz="2000" b="1" dirty="0">
                <a:latin typeface="Comic Sans MS" panose="030F0702030302020204" pitchFamily="66" charset="0"/>
              </a:rPr>
              <a:t>31</a:t>
            </a:r>
            <a:r>
              <a:rPr lang="en-GB" altLang="en-US" sz="2000" b="1" baseline="30000" dirty="0">
                <a:latin typeface="Comic Sans MS" panose="030F0702030302020204" pitchFamily="66" charset="0"/>
              </a:rPr>
              <a:t>st</a:t>
            </a:r>
            <a:r>
              <a:rPr lang="en-GB" altLang="en-US" sz="2000" b="1" dirty="0">
                <a:latin typeface="Comic Sans MS" panose="030F0702030302020204" pitchFamily="66" charset="0"/>
              </a:rPr>
              <a:t> October </a:t>
            </a:r>
            <a:r>
              <a:rPr lang="en-GB" altLang="en-US" sz="2000" dirty="0">
                <a:latin typeface="Comic Sans MS" panose="030F0702030302020204" pitchFamily="66" charset="0"/>
              </a:rPr>
              <a:t>via the website.</a:t>
            </a:r>
          </a:p>
          <a:p>
            <a:pPr algn="ctr"/>
            <a:r>
              <a:rPr lang="en-GB" altLang="en-US" sz="2000" dirty="0">
                <a:latin typeface="Comic Sans MS" panose="030F0702030302020204" pitchFamily="66" charset="0"/>
              </a:rPr>
              <a:t>  </a:t>
            </a:r>
          </a:p>
        </p:txBody>
      </p:sp>
    </p:spTree>
    <p:extLst>
      <p:ext uri="{BB962C8B-B14F-4D97-AF65-F5344CB8AC3E}">
        <p14:creationId xmlns:p14="http://schemas.microsoft.com/office/powerpoint/2010/main" val="3351976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231200" y="691268"/>
            <a:ext cx="9144000" cy="2387600"/>
          </a:xfrm>
        </p:spPr>
        <p:txBody>
          <a:bodyPr>
            <a:noAutofit/>
          </a:bodyPr>
          <a:lstStyle/>
          <a:p>
            <a:pPr algn="l">
              <a:defRPr/>
            </a:pPr>
            <a:br>
              <a:rPr lang="en-GB" sz="2000" dirty="0">
                <a:latin typeface="Comic Sans MS" panose="030F0702030302020204" pitchFamily="66" charset="0"/>
              </a:rPr>
            </a:br>
            <a:r>
              <a:rPr lang="en-GB" sz="2000" dirty="0">
                <a:latin typeface="Comic Sans MS" panose="030F0702030302020204" pitchFamily="66" charset="0"/>
              </a:rPr>
              <a:t>   </a:t>
            </a:r>
            <a:r>
              <a:rPr lang="en-GB" sz="2400" dirty="0">
                <a:latin typeface="Comic Sans MS" panose="030F0702030302020204" pitchFamily="66" charset="0"/>
              </a:rPr>
              <a:t>Admissions</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194A6CA9-F6BD-BD61-9ED2-4BEB39B52BBF}"/>
              </a:ext>
            </a:extLst>
          </p:cNvPr>
          <p:cNvSpPr txBox="1"/>
          <p:nvPr/>
        </p:nvSpPr>
        <p:spPr>
          <a:xfrm>
            <a:off x="8306904" y="898263"/>
            <a:ext cx="3545790" cy="5162311"/>
          </a:xfrm>
          <a:prstGeom prst="rect">
            <a:avLst/>
          </a:prstGeom>
          <a:noFill/>
        </p:spPr>
        <p:txBody>
          <a:bodyPr wrap="square">
            <a:spAutoFit/>
          </a:bodyPr>
          <a:lstStyle/>
          <a:p>
            <a:pPr algn="ctr">
              <a:lnSpc>
                <a:spcPts val="1500"/>
              </a:lnSpc>
              <a:spcAft>
                <a:spcPts val="1000"/>
              </a:spcAft>
            </a:pPr>
            <a:r>
              <a:rPr lang="en-GB" sz="18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Transition to Secondary School Event </a:t>
            </a:r>
          </a:p>
          <a:p>
            <a:pPr algn="ctr">
              <a:lnSpc>
                <a:spcPts val="1500"/>
              </a:lnSpc>
              <a:spcAft>
                <a:spcPts val="1000"/>
              </a:spcAft>
            </a:pPr>
            <a:r>
              <a:rPr lang="en-GB" sz="18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22nd September 2025</a:t>
            </a:r>
          </a:p>
          <a:p>
            <a:pPr algn="just">
              <a:lnSpc>
                <a:spcPts val="1500"/>
              </a:lnSpc>
              <a:spcAft>
                <a:spcPts val="1000"/>
              </a:spcAft>
            </a:pPr>
            <a:endParaRPr lang="en-GB" sz="18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ts val="1500"/>
              </a:lnSpc>
              <a:spcAft>
                <a:spcPts val="1000"/>
              </a:spcAft>
            </a:pPr>
            <a:r>
              <a:rPr lang="en-GB" sz="18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This event</a:t>
            </a:r>
            <a:r>
              <a:rPr lang="en-GB"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 </a:t>
            </a:r>
            <a:r>
              <a:rPr lang="en-GB" sz="18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will run in Lewisham’s Civic Suite from 5.00pm to 8pm.</a:t>
            </a:r>
          </a:p>
          <a:p>
            <a:pPr algn="just">
              <a:lnSpc>
                <a:spcPts val="1500"/>
              </a:lnSpc>
              <a:spcAft>
                <a:spcPts val="1000"/>
              </a:spcAft>
            </a:pPr>
            <a:r>
              <a:rPr lang="en-GB" sz="18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We are expecting over 300 parents, who will attend one of the three talks which will concentrate on the application process. We hope the event will help to reduce the number of late applications received by the team each year, which often come from applicants where their children are already attending a Lewisham primary school. All Lewisham secondary schools will attend along with the following teams such as Free School Meal, SEN and the uniform shops.</a:t>
            </a:r>
          </a:p>
          <a:p>
            <a:pPr algn="just">
              <a:lnSpc>
                <a:spcPts val="1500"/>
              </a:lnSpc>
              <a:spcAft>
                <a:spcPts val="1000"/>
              </a:spcAft>
            </a:pPr>
            <a:r>
              <a:rPr lang="en-GB"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Book tickets via Eventbrite.</a:t>
            </a:r>
            <a:endParaRPr lang="en-GB" sz="1800"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8018578-82CD-0015-434C-0B8C45CCE807}"/>
              </a:ext>
            </a:extLst>
          </p:cNvPr>
          <p:cNvPicPr>
            <a:picLocks noChangeAspect="1"/>
          </p:cNvPicPr>
          <p:nvPr/>
        </p:nvPicPr>
        <p:blipFill>
          <a:blip r:embed="rId3"/>
          <a:stretch>
            <a:fillRect/>
          </a:stretch>
        </p:blipFill>
        <p:spPr>
          <a:xfrm>
            <a:off x="989276" y="974454"/>
            <a:ext cx="6790199" cy="4987538"/>
          </a:xfrm>
          <a:prstGeom prst="rect">
            <a:avLst/>
          </a:prstGeom>
        </p:spPr>
      </p:pic>
    </p:spTree>
    <p:extLst>
      <p:ext uri="{BB962C8B-B14F-4D97-AF65-F5344CB8AC3E}">
        <p14:creationId xmlns:p14="http://schemas.microsoft.com/office/powerpoint/2010/main" val="1625502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231200" y="691268"/>
            <a:ext cx="9144000"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2400" dirty="0">
                <a:latin typeface="Comic Sans MS" panose="030F0702030302020204" pitchFamily="66" charset="0"/>
              </a:rPr>
              <a:t>Questions?</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F94F81A7-E9E6-42F7-B56A-F12404D652EE}"/>
              </a:ext>
            </a:extLst>
          </p:cNvPr>
          <p:cNvSpPr/>
          <p:nvPr/>
        </p:nvSpPr>
        <p:spPr>
          <a:xfrm>
            <a:off x="8538310" y="6066030"/>
            <a:ext cx="3406702" cy="369332"/>
          </a:xfrm>
          <a:prstGeom prst="rect">
            <a:avLst/>
          </a:prstGeom>
        </p:spPr>
        <p:txBody>
          <a:bodyPr wrap="none">
            <a:spAutoFit/>
          </a:bodyPr>
          <a:lstStyle/>
          <a:p>
            <a:r>
              <a:rPr lang="en-GB" dirty="0">
                <a:solidFill>
                  <a:srgbClr val="000000"/>
                </a:solidFill>
                <a:latin typeface="Arial" panose="020B0604020202020204" pitchFamily="34" charset="0"/>
                <a:hlinkClick r:id="rId3"/>
              </a:rPr>
              <a:t>y6@stillnessjs.lewisham.sch.uk</a:t>
            </a:r>
            <a:endParaRPr lang="en-GB" dirty="0"/>
          </a:p>
        </p:txBody>
      </p:sp>
    </p:spTree>
    <p:extLst>
      <p:ext uri="{BB962C8B-B14F-4D97-AF65-F5344CB8AC3E}">
        <p14:creationId xmlns:p14="http://schemas.microsoft.com/office/powerpoint/2010/main" val="1379191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2194010" y="-1460689"/>
            <a:ext cx="9144000" cy="2387600"/>
          </a:xfrm>
        </p:spPr>
        <p:txBody>
          <a:bodyPr>
            <a:normAutofit/>
          </a:bodyPr>
          <a:lstStyle/>
          <a:p>
            <a:r>
              <a:rPr lang="en-GB" sz="2800" dirty="0">
                <a:latin typeface="Comic Sans MS" panose="030F0702030302020204" pitchFamily="66" charset="0"/>
              </a:rPr>
              <a:t>Residential</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34827380-955F-4567-874E-7BE961B154FC}"/>
              </a:ext>
            </a:extLst>
          </p:cNvPr>
          <p:cNvSpPr/>
          <p:nvPr/>
        </p:nvSpPr>
        <p:spPr>
          <a:xfrm>
            <a:off x="5846652" y="1562766"/>
            <a:ext cx="6302442" cy="4401205"/>
          </a:xfrm>
          <a:prstGeom prst="rect">
            <a:avLst/>
          </a:prstGeom>
        </p:spPr>
        <p:txBody>
          <a:bodyPr wrap="square">
            <a:spAutoFit/>
          </a:bodyPr>
          <a:lstStyle/>
          <a:p>
            <a:r>
              <a:rPr lang="en-GB" altLang="en-US" sz="2000" dirty="0">
                <a:latin typeface="Comic Sans MS" panose="030F0702030302020204" pitchFamily="66" charset="0"/>
              </a:rPr>
              <a:t>Year 6 are off to Chessington! </a:t>
            </a:r>
          </a:p>
          <a:p>
            <a:endParaRPr lang="en-GB" altLang="en-US" sz="2000" dirty="0">
              <a:latin typeface="Comic Sans MS" panose="030F0702030302020204" pitchFamily="66" charset="0"/>
            </a:endParaRPr>
          </a:p>
          <a:p>
            <a:r>
              <a:rPr lang="en-GB" altLang="en-US" sz="2000" dirty="0">
                <a:latin typeface="Comic Sans MS" panose="030F0702030302020204" pitchFamily="66" charset="0"/>
              </a:rPr>
              <a:t>It is located in Kingston Upon Thames, approx. 1.5 hours away.</a:t>
            </a:r>
          </a:p>
          <a:p>
            <a:endParaRPr lang="en-GB" sz="2000" dirty="0">
              <a:latin typeface="Comic Sans MS" panose="030F0702030302020204" pitchFamily="66" charset="0"/>
            </a:endParaRPr>
          </a:p>
          <a:p>
            <a:r>
              <a:rPr lang="en-GB" sz="2000" dirty="0">
                <a:latin typeface="Comic Sans MS" panose="030F0702030302020204" pitchFamily="66" charset="0"/>
              </a:rPr>
              <a:t>We will be going on June 9</a:t>
            </a:r>
            <a:r>
              <a:rPr lang="en-GB" sz="2000" baseline="30000" dirty="0">
                <a:latin typeface="Comic Sans MS" panose="030F0702030302020204" pitchFamily="66" charset="0"/>
              </a:rPr>
              <a:t>th</a:t>
            </a:r>
            <a:r>
              <a:rPr lang="en-GB" sz="2000" dirty="0">
                <a:latin typeface="Comic Sans MS" panose="030F0702030302020204" pitchFamily="66" charset="0"/>
              </a:rPr>
              <a:t> – 10th.</a:t>
            </a:r>
          </a:p>
          <a:p>
            <a:endParaRPr lang="en-GB" sz="2000" dirty="0">
              <a:latin typeface="Comic Sans MS" panose="030F0702030302020204" pitchFamily="66" charset="0"/>
            </a:endParaRPr>
          </a:p>
          <a:p>
            <a:r>
              <a:rPr lang="en-GB" sz="2000" dirty="0">
                <a:latin typeface="Comic Sans MS" panose="030F0702030302020204" pitchFamily="66" charset="0"/>
              </a:rPr>
              <a:t>Ms Zelve will be sending out all information, so keep an eye out!</a:t>
            </a:r>
          </a:p>
          <a:p>
            <a:endParaRPr lang="en-GB" sz="2000" dirty="0">
              <a:latin typeface="Comic Sans MS" panose="030F0702030302020204" pitchFamily="66" charset="0"/>
            </a:endParaRPr>
          </a:p>
          <a:p>
            <a:r>
              <a:rPr lang="en-GB" sz="2000" dirty="0">
                <a:latin typeface="Comic Sans MS" panose="030F0702030302020204" pitchFamily="66" charset="0"/>
              </a:rPr>
              <a:t>During the Spring Term we will hold a further meeting to give you more information.</a:t>
            </a:r>
          </a:p>
          <a:p>
            <a:endParaRPr lang="en-GB" sz="2000" dirty="0">
              <a:latin typeface="Comic Sans MS" panose="030F0702030302020204" pitchFamily="66" charset="0"/>
            </a:endParaRPr>
          </a:p>
          <a:p>
            <a:endParaRPr lang="en-GB" sz="2000" dirty="0">
              <a:latin typeface="Comic Sans MS" panose="030F0702030302020204" pitchFamily="66" charset="0"/>
            </a:endParaRPr>
          </a:p>
        </p:txBody>
      </p:sp>
      <p:pic>
        <p:nvPicPr>
          <p:cNvPr id="8" name="Picture 7">
            <a:extLst>
              <a:ext uri="{FF2B5EF4-FFF2-40B4-BE49-F238E27FC236}">
                <a16:creationId xmlns:a16="http://schemas.microsoft.com/office/drawing/2014/main" id="{6C09727A-B01B-7B2E-57F5-3CBC9DD2CC82}"/>
              </a:ext>
            </a:extLst>
          </p:cNvPr>
          <p:cNvPicPr>
            <a:picLocks noChangeAspect="1"/>
          </p:cNvPicPr>
          <p:nvPr/>
        </p:nvPicPr>
        <p:blipFill>
          <a:blip r:embed="rId3"/>
          <a:stretch>
            <a:fillRect/>
          </a:stretch>
        </p:blipFill>
        <p:spPr>
          <a:xfrm>
            <a:off x="468956" y="2154272"/>
            <a:ext cx="5062359" cy="2843855"/>
          </a:xfrm>
          <a:prstGeom prst="rect">
            <a:avLst/>
          </a:prstGeom>
        </p:spPr>
      </p:pic>
    </p:spTree>
    <p:extLst>
      <p:ext uri="{BB962C8B-B14F-4D97-AF65-F5344CB8AC3E}">
        <p14:creationId xmlns:p14="http://schemas.microsoft.com/office/powerpoint/2010/main" val="2461442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230362" y="2470179"/>
            <a:ext cx="9144000" cy="2387600"/>
          </a:xfrm>
        </p:spPr>
        <p:txBody>
          <a:bodyPr>
            <a:noAutofit/>
          </a:bodyPr>
          <a:lstStyle/>
          <a:p>
            <a:pPr>
              <a:defRPr/>
            </a:pPr>
            <a:br>
              <a:rPr lang="en-GB" sz="2000" dirty="0">
                <a:latin typeface="Comic Sans MS" panose="030F0702030302020204" pitchFamily="66" charset="0"/>
              </a:rPr>
            </a:br>
            <a:r>
              <a:rPr lang="en-GB" sz="2000" dirty="0">
                <a:latin typeface="Comic Sans MS" panose="030F0702030302020204" pitchFamily="66" charset="0"/>
              </a:rPr>
              <a:t>  </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r>
              <a:rPr lang="en-GB" sz="2000" dirty="0">
                <a:solidFill>
                  <a:srgbClr val="7030A0"/>
                </a:solidFill>
                <a:latin typeface="Comic Sans MS" panose="030F0702030302020204" pitchFamily="66" charset="0"/>
              </a:rPr>
              <a:t>Daily reading and more reading!</a:t>
            </a:r>
            <a:br>
              <a:rPr lang="en-GB" sz="2000" dirty="0">
                <a:solidFill>
                  <a:srgbClr val="7030A0"/>
                </a:solidFill>
                <a:latin typeface="Comic Sans MS" panose="030F0702030302020204" pitchFamily="66" charset="0"/>
              </a:rPr>
            </a:br>
            <a:br>
              <a:rPr lang="en-GB" sz="2000" dirty="0">
                <a:solidFill>
                  <a:srgbClr val="7030A0"/>
                </a:solidFill>
                <a:latin typeface="Comic Sans MS" panose="030F0702030302020204" pitchFamily="66" charset="0"/>
              </a:rPr>
            </a:br>
            <a:r>
              <a:rPr lang="en-GB" sz="2000" dirty="0">
                <a:solidFill>
                  <a:srgbClr val="7030A0"/>
                </a:solidFill>
                <a:latin typeface="Comic Sans MS" panose="030F0702030302020204" pitchFamily="66" charset="0"/>
              </a:rPr>
              <a:t>Weekly maths, reading and SPaG tasks set on Google Classroom</a:t>
            </a:r>
            <a:br>
              <a:rPr lang="en-GB" sz="2000" dirty="0">
                <a:solidFill>
                  <a:srgbClr val="7030A0"/>
                </a:solidFill>
                <a:latin typeface="Comic Sans MS" panose="030F0702030302020204" pitchFamily="66" charset="0"/>
              </a:rPr>
            </a:br>
            <a:br>
              <a:rPr lang="en-GB" sz="2000" dirty="0">
                <a:solidFill>
                  <a:srgbClr val="7030A0"/>
                </a:solidFill>
                <a:latin typeface="Comic Sans MS" panose="030F0702030302020204" pitchFamily="66" charset="0"/>
              </a:rPr>
            </a:br>
            <a:r>
              <a:rPr lang="en-GB" sz="2000" dirty="0">
                <a:solidFill>
                  <a:srgbClr val="7030A0"/>
                </a:solidFill>
                <a:latin typeface="Comic Sans MS" panose="030F0702030302020204" pitchFamily="66" charset="0"/>
              </a:rPr>
              <a:t>Spellings – See website for list</a:t>
            </a:r>
            <a:br>
              <a:rPr lang="en-GB" sz="2000" dirty="0">
                <a:solidFill>
                  <a:srgbClr val="7030A0"/>
                </a:solidFill>
                <a:latin typeface="Comic Sans MS" panose="030F0702030302020204" pitchFamily="66" charset="0"/>
              </a:rPr>
            </a:br>
            <a:br>
              <a:rPr lang="en-GB" sz="2000" dirty="0">
                <a:solidFill>
                  <a:srgbClr val="7030A0"/>
                </a:solidFill>
                <a:latin typeface="Comic Sans MS" panose="030F0702030302020204" pitchFamily="66" charset="0"/>
              </a:rPr>
            </a:br>
            <a:r>
              <a:rPr lang="en-GB" sz="2000" dirty="0">
                <a:solidFill>
                  <a:srgbClr val="7030A0"/>
                </a:solidFill>
                <a:latin typeface="Comic Sans MS" panose="030F0702030302020204" pitchFamily="66" charset="0"/>
              </a:rPr>
              <a:t>TT Rockstars</a:t>
            </a:r>
            <a:br>
              <a:rPr lang="en-GB" sz="2000" dirty="0">
                <a:solidFill>
                  <a:srgbClr val="7030A0"/>
                </a:solidFill>
                <a:latin typeface="Comic Sans MS" panose="030F0702030302020204" pitchFamily="66" charset="0"/>
              </a:rPr>
            </a:br>
            <a:br>
              <a:rPr lang="en-GB" sz="2000" dirty="0">
                <a:solidFill>
                  <a:srgbClr val="7030A0"/>
                </a:solidFill>
                <a:latin typeface="Comic Sans MS" panose="030F0702030302020204" pitchFamily="66" charset="0"/>
              </a:rPr>
            </a:br>
            <a:r>
              <a:rPr lang="en-GB" sz="2000" dirty="0">
                <a:solidFill>
                  <a:srgbClr val="7030A0"/>
                </a:solidFill>
                <a:latin typeface="Comic Sans MS" panose="030F0702030302020204" pitchFamily="66" charset="0"/>
              </a:rPr>
              <a:t>SATS booster books – CGP books</a:t>
            </a:r>
            <a:br>
              <a:rPr lang="en-GB" sz="2000" dirty="0">
                <a:solidFill>
                  <a:srgbClr val="7030A0"/>
                </a:solidFill>
                <a:latin typeface="Comic Sans MS" panose="030F0702030302020204" pitchFamily="66" charset="0"/>
              </a:rPr>
            </a:br>
            <a:br>
              <a:rPr lang="en-GB" sz="2000" dirty="0">
                <a:solidFill>
                  <a:srgbClr val="7030A0"/>
                </a:solidFill>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6" descr="See the source image">
            <a:extLst>
              <a:ext uri="{FF2B5EF4-FFF2-40B4-BE49-F238E27FC236}">
                <a16:creationId xmlns:a16="http://schemas.microsoft.com/office/drawing/2014/main" id="{6286DB7A-4801-4C88-A5BC-8B397B8B68A3}"/>
              </a:ext>
            </a:extLst>
          </p:cNvPr>
          <p:cNvPicPr>
            <a:picLocks noChangeAspect="1" noChangeArrowheads="1"/>
          </p:cNvPicPr>
          <p:nvPr/>
        </p:nvPicPr>
        <p:blipFill rotWithShape="1">
          <a:blip r:embed="rId3"/>
          <a:srcRect l="8912" t="10605" r="17498" b="10598"/>
          <a:stretch/>
        </p:blipFill>
        <p:spPr bwMode="auto">
          <a:xfrm>
            <a:off x="8715260" y="305223"/>
            <a:ext cx="3065830" cy="410348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
        <p:nvSpPr>
          <p:cNvPr id="6" name="TextBox 5">
            <a:extLst>
              <a:ext uri="{FF2B5EF4-FFF2-40B4-BE49-F238E27FC236}">
                <a16:creationId xmlns:a16="http://schemas.microsoft.com/office/drawing/2014/main" id="{FFA8B8E4-6942-458C-9948-421CB4C936AB}"/>
              </a:ext>
            </a:extLst>
          </p:cNvPr>
          <p:cNvSpPr txBox="1"/>
          <p:nvPr/>
        </p:nvSpPr>
        <p:spPr>
          <a:xfrm>
            <a:off x="1329096" y="377521"/>
            <a:ext cx="3357204" cy="461665"/>
          </a:xfrm>
          <a:prstGeom prst="rect">
            <a:avLst/>
          </a:prstGeom>
          <a:noFill/>
        </p:spPr>
        <p:txBody>
          <a:bodyPr wrap="square" rtlCol="0">
            <a:spAutoFit/>
          </a:bodyPr>
          <a:lstStyle/>
          <a:p>
            <a:r>
              <a:rPr lang="en-GB" sz="2400" dirty="0">
                <a:latin typeface="Comic Sans MS" panose="030F0702030302020204" pitchFamily="66" charset="0"/>
              </a:rPr>
              <a:t>Support at home</a:t>
            </a:r>
            <a:endParaRPr lang="en-GB" sz="2400" dirty="0"/>
          </a:p>
        </p:txBody>
      </p:sp>
      <p:pic>
        <p:nvPicPr>
          <p:cNvPr id="8" name="Picture 7">
            <a:extLst>
              <a:ext uri="{FF2B5EF4-FFF2-40B4-BE49-F238E27FC236}">
                <a16:creationId xmlns:a16="http://schemas.microsoft.com/office/drawing/2014/main" id="{D5909D29-506A-E750-27BD-5C5A610FF83F}"/>
              </a:ext>
            </a:extLst>
          </p:cNvPr>
          <p:cNvPicPr>
            <a:picLocks noChangeAspect="1"/>
          </p:cNvPicPr>
          <p:nvPr/>
        </p:nvPicPr>
        <p:blipFill>
          <a:blip r:embed="rId4"/>
          <a:stretch>
            <a:fillRect/>
          </a:stretch>
        </p:blipFill>
        <p:spPr>
          <a:xfrm>
            <a:off x="2213698" y="3975506"/>
            <a:ext cx="6803359" cy="2555621"/>
          </a:xfrm>
          <a:prstGeom prst="rect">
            <a:avLst/>
          </a:prstGeom>
          <a:ln w="28575">
            <a:solidFill>
              <a:srgbClr val="7030A0"/>
            </a:solidFill>
          </a:ln>
        </p:spPr>
      </p:pic>
      <p:pic>
        <p:nvPicPr>
          <p:cNvPr id="9" name="Picture 8">
            <a:extLst>
              <a:ext uri="{FF2B5EF4-FFF2-40B4-BE49-F238E27FC236}">
                <a16:creationId xmlns:a16="http://schemas.microsoft.com/office/drawing/2014/main" id="{C065AD6E-51A4-B3A0-1C4A-34154AB19153}"/>
              </a:ext>
            </a:extLst>
          </p:cNvPr>
          <p:cNvPicPr>
            <a:picLocks noChangeAspect="1"/>
          </p:cNvPicPr>
          <p:nvPr/>
        </p:nvPicPr>
        <p:blipFill>
          <a:blip r:embed="rId5"/>
          <a:stretch>
            <a:fillRect/>
          </a:stretch>
        </p:blipFill>
        <p:spPr>
          <a:xfrm>
            <a:off x="331392" y="2432285"/>
            <a:ext cx="1781276" cy="2218891"/>
          </a:xfrm>
          <a:prstGeom prst="rect">
            <a:avLst/>
          </a:prstGeom>
          <a:ln w="12700">
            <a:solidFill>
              <a:schemeClr val="tx1"/>
            </a:solidFill>
          </a:ln>
        </p:spPr>
      </p:pic>
    </p:spTree>
    <p:extLst>
      <p:ext uri="{BB962C8B-B14F-4D97-AF65-F5344CB8AC3E}">
        <p14:creationId xmlns:p14="http://schemas.microsoft.com/office/powerpoint/2010/main" val="1762620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135090" y="5566284"/>
            <a:ext cx="10743484" cy="2387600"/>
          </a:xfrm>
        </p:spPr>
        <p:txBody>
          <a:bodyPr>
            <a:noAutofit/>
          </a:bodyPr>
          <a:lstStyle/>
          <a:p>
            <a:pPr algn="l"/>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Here at Stillness Junior School we use a wide variety of communication tools to keep everyone informed.</a:t>
            </a:r>
            <a:br>
              <a:rPr lang="en-GB" sz="2000" dirty="0">
                <a:latin typeface="Comic Sans MS" panose="030F0702030302020204" pitchFamily="66" charset="0"/>
              </a:rPr>
            </a:br>
            <a:br>
              <a:rPr lang="en-GB" sz="2000" dirty="0">
                <a:latin typeface="Comic Sans MS" panose="030F0702030302020204" pitchFamily="66" charset="0"/>
              </a:rPr>
            </a:br>
            <a:r>
              <a:rPr lang="en-GB" sz="2000" b="1" dirty="0">
                <a:solidFill>
                  <a:srgbClr val="00B050"/>
                </a:solidFill>
                <a:latin typeface="Comic Sans MS" panose="030F0702030302020204" pitchFamily="66" charset="0"/>
              </a:rPr>
              <a:t>Programme of Events: </a:t>
            </a:r>
            <a:r>
              <a:rPr lang="en-GB" sz="2000" dirty="0">
                <a:latin typeface="Comic Sans MS" panose="030F0702030302020204" pitchFamily="66" charset="0"/>
              </a:rPr>
              <a:t>This is a detailed document outlining the trips that compliment our program of study.</a:t>
            </a:r>
            <a:br>
              <a:rPr lang="en-GB" sz="2000" b="1" dirty="0">
                <a:latin typeface="Comic Sans MS" panose="030F0702030302020204" pitchFamily="66" charset="0"/>
              </a:rPr>
            </a:br>
            <a:br>
              <a:rPr lang="en-GB" sz="2000" b="1" dirty="0">
                <a:latin typeface="Comic Sans MS" panose="030F0702030302020204" pitchFamily="66" charset="0"/>
              </a:rPr>
            </a:br>
            <a:r>
              <a:rPr lang="en-GB" sz="2000" b="1" dirty="0">
                <a:solidFill>
                  <a:srgbClr val="7030A0"/>
                </a:solidFill>
                <a:latin typeface="Comic Sans MS" panose="030F0702030302020204" pitchFamily="66" charset="0"/>
              </a:rPr>
              <a:t>Curriculum Newsletter: </a:t>
            </a:r>
            <a:r>
              <a:rPr lang="en-GB" sz="2000" dirty="0">
                <a:latin typeface="Comic Sans MS" panose="030F0702030302020204" pitchFamily="66" charset="0"/>
              </a:rPr>
              <a:t>This termly communication from Year Group Leaders highlights specific information about the curriculum content.</a:t>
            </a:r>
            <a:br>
              <a:rPr lang="en-GB" sz="2000" dirty="0">
                <a:latin typeface="Comic Sans MS" panose="030F0702030302020204" pitchFamily="66" charset="0"/>
              </a:rPr>
            </a:br>
            <a:br>
              <a:rPr lang="en-GB" sz="2000" dirty="0">
                <a:latin typeface="Comic Sans MS" panose="030F0702030302020204" pitchFamily="66" charset="0"/>
              </a:rPr>
            </a:br>
            <a:r>
              <a:rPr lang="en-GB" sz="2000" b="1" dirty="0">
                <a:solidFill>
                  <a:srgbClr val="FF0000"/>
                </a:solidFill>
                <a:latin typeface="Comic Sans MS" panose="030F0702030302020204" pitchFamily="66" charset="0"/>
              </a:rPr>
              <a:t>Monthly Newsletter:</a:t>
            </a:r>
            <a:r>
              <a:rPr lang="en-GB" sz="2000" dirty="0">
                <a:solidFill>
                  <a:srgbClr val="FF0000"/>
                </a:solidFill>
                <a:latin typeface="Comic Sans MS" panose="030F0702030302020204" pitchFamily="66" charset="0"/>
              </a:rPr>
              <a:t> </a:t>
            </a:r>
            <a:r>
              <a:rPr lang="en-GB" sz="2000" dirty="0">
                <a:latin typeface="Comic Sans MS" panose="030F0702030302020204" pitchFamily="66" charset="0"/>
              </a:rPr>
              <a:t>This will be emailed out to you on the first day of the month.</a:t>
            </a:r>
            <a:br>
              <a:rPr lang="en-GB" sz="2000" dirty="0">
                <a:latin typeface="Comic Sans MS" panose="030F0702030302020204" pitchFamily="66" charset="0"/>
              </a:rPr>
            </a:br>
            <a:br>
              <a:rPr lang="en-GB" sz="2000" dirty="0">
                <a:latin typeface="Comic Sans MS" panose="030F0702030302020204" pitchFamily="66" charset="0"/>
              </a:rPr>
            </a:br>
            <a:r>
              <a:rPr lang="en-GB" sz="2000" b="1" dirty="0">
                <a:solidFill>
                  <a:srgbClr val="0070C0"/>
                </a:solidFill>
                <a:latin typeface="Comic Sans MS" panose="030F0702030302020204" pitchFamily="66" charset="0"/>
              </a:rPr>
              <a:t>Leadership Update:</a:t>
            </a:r>
            <a:r>
              <a:rPr lang="en-GB" sz="2000" dirty="0">
                <a:solidFill>
                  <a:srgbClr val="0070C0"/>
                </a:solidFill>
                <a:latin typeface="Comic Sans MS" panose="030F0702030302020204" pitchFamily="66" charset="0"/>
              </a:rPr>
              <a:t> </a:t>
            </a:r>
            <a:r>
              <a:rPr lang="en-GB" sz="2000" dirty="0">
                <a:latin typeface="Comic Sans MS" panose="030F0702030302020204" pitchFamily="66" charset="0"/>
              </a:rPr>
              <a:t>This is a weekly communication from Mrs Nichol, Headteacher and will be sent out every Tuesday. This communication will cover the upcoming week including events planned for the week.</a:t>
            </a:r>
            <a:br>
              <a:rPr lang="en-GB" sz="2000" dirty="0">
                <a:latin typeface="Comic Sans MS" panose="030F0702030302020204" pitchFamily="66" charset="0"/>
              </a:rPr>
            </a:br>
            <a:br>
              <a:rPr lang="en-GB" sz="2000" dirty="0">
                <a:latin typeface="Comic Sans MS" panose="030F0702030302020204" pitchFamily="66" charset="0"/>
              </a:rPr>
            </a:br>
            <a:r>
              <a:rPr lang="en-GB" sz="2000" b="1" dirty="0">
                <a:solidFill>
                  <a:srgbClr val="FFC000"/>
                </a:solidFill>
                <a:latin typeface="Comic Sans MS" panose="030F0702030302020204" pitchFamily="66" charset="0"/>
              </a:rPr>
              <a:t>Special Edition Newsletters:</a:t>
            </a:r>
            <a:r>
              <a:rPr lang="en-GB" sz="2000" b="1" dirty="0">
                <a:latin typeface="Comic Sans MS" panose="030F0702030302020204" pitchFamily="66" charset="0"/>
              </a:rPr>
              <a:t> </a:t>
            </a:r>
            <a:r>
              <a:rPr lang="en-GB" sz="2000" dirty="0">
                <a:latin typeface="Comic Sans MS" panose="030F0702030302020204" pitchFamily="66" charset="0"/>
              </a:rPr>
              <a:t>You will receive one newsletter a year from each subject leaders sharing information and resources about their subject.</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latin typeface="Comic Sans MS" panose="030F0702030302020204" pitchFamily="66" charset="0"/>
            </a:endParaRP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CAB6EF32-B359-4910-B437-435F484375D2}"/>
              </a:ext>
            </a:extLst>
          </p:cNvPr>
          <p:cNvSpPr txBox="1"/>
          <p:nvPr/>
        </p:nvSpPr>
        <p:spPr>
          <a:xfrm>
            <a:off x="1231200" y="291158"/>
            <a:ext cx="3725264" cy="400110"/>
          </a:xfrm>
          <a:prstGeom prst="rect">
            <a:avLst/>
          </a:prstGeom>
          <a:noFill/>
        </p:spPr>
        <p:txBody>
          <a:bodyPr wrap="square" rtlCol="0">
            <a:spAutoFit/>
          </a:bodyPr>
          <a:lstStyle/>
          <a:p>
            <a:r>
              <a:rPr lang="en-GB" sz="2000" dirty="0">
                <a:latin typeface="Comic Sans MS" panose="030F0702030302020204" pitchFamily="66" charset="0"/>
              </a:rPr>
              <a:t>Communication at Stillness</a:t>
            </a:r>
            <a:endParaRPr lang="en-GB" sz="2000" dirty="0"/>
          </a:p>
        </p:txBody>
      </p:sp>
    </p:spTree>
    <p:extLst>
      <p:ext uri="{BB962C8B-B14F-4D97-AF65-F5344CB8AC3E}">
        <p14:creationId xmlns:p14="http://schemas.microsoft.com/office/powerpoint/2010/main" val="3768292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130579" y="849006"/>
            <a:ext cx="9144000"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4400" dirty="0">
                <a:latin typeface="Comic Sans MS" panose="030F0702030302020204" pitchFamily="66" charset="0"/>
              </a:rPr>
              <a:t>Pupil Premium Funding</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CD048674-5BB9-4C23-97E2-FEEA6A5B805F}"/>
              </a:ext>
            </a:extLst>
          </p:cNvPr>
          <p:cNvSpPr txBox="1"/>
          <p:nvPr/>
        </p:nvSpPr>
        <p:spPr>
          <a:xfrm>
            <a:off x="855377" y="1020726"/>
            <a:ext cx="10930270" cy="6186309"/>
          </a:xfrm>
          <a:prstGeom prst="rect">
            <a:avLst/>
          </a:prstGeom>
          <a:noFill/>
        </p:spPr>
        <p:txBody>
          <a:bodyPr wrap="square" rtlCol="0">
            <a:spAutoFit/>
          </a:bodyPr>
          <a:lstStyle/>
          <a:p>
            <a:r>
              <a:rPr lang="en-GB" sz="2000" dirty="0"/>
              <a:t>The Pupil Premium Grant (PPG) is an allocation of additional funding from central government provided to schools to support specific groups of children who are vulnerable to possible under achievement. </a:t>
            </a:r>
            <a:r>
              <a:rPr lang="en-GB" sz="2000"/>
              <a:t>Those who </a:t>
            </a:r>
            <a:r>
              <a:rPr lang="en-GB" sz="2000" dirty="0"/>
              <a:t>are eligible for the grant include pupils who are entitled to free school meals (FSM), those looked after by the local authority (LAC), from households with no recourse to public funds (NRPF) and the children of armed service personnel.</a:t>
            </a:r>
          </a:p>
          <a:p>
            <a:endParaRPr lang="en-GB" sz="2000" dirty="0"/>
          </a:p>
          <a:p>
            <a:r>
              <a:rPr lang="en-GB" sz="2000" dirty="0"/>
              <a:t>You are entitled to FSM if the following applies to you:</a:t>
            </a:r>
          </a:p>
          <a:p>
            <a:pPr marL="285750" indent="-285750">
              <a:buFont typeface="Arial" panose="020B0604020202020204" pitchFamily="34" charset="0"/>
              <a:buChar char="•"/>
            </a:pPr>
            <a:r>
              <a:rPr lang="en-GB" dirty="0"/>
              <a:t>your combined annual household income is below £16,190 (as assessed by HMRC) and you get one of the following benefits:</a:t>
            </a:r>
          </a:p>
          <a:p>
            <a:pPr marL="285750" indent="-285750">
              <a:buFont typeface="Arial" panose="020B0604020202020204" pitchFamily="34" charset="0"/>
              <a:buChar char="•"/>
            </a:pPr>
            <a:r>
              <a:rPr lang="en-GB" dirty="0"/>
              <a:t>income-based: income support or jobseeker’s allowance (not eligible if on contribution based jobseeker’s allowance)</a:t>
            </a:r>
          </a:p>
          <a:p>
            <a:pPr marL="285750" indent="-285750">
              <a:buFont typeface="Arial" panose="020B0604020202020204" pitchFamily="34" charset="0"/>
              <a:buChar char="•"/>
            </a:pPr>
            <a:r>
              <a:rPr lang="en-GB" dirty="0"/>
              <a:t>income-related: employment support allowance (not eligible if on contribution based employment support allowance)</a:t>
            </a:r>
          </a:p>
          <a:p>
            <a:pPr marL="285750" indent="-285750">
              <a:buFont typeface="Arial" panose="020B0604020202020204" pitchFamily="34" charset="0"/>
              <a:buChar char="•"/>
            </a:pPr>
            <a:r>
              <a:rPr lang="en-GB" dirty="0"/>
              <a:t>universal credit</a:t>
            </a:r>
          </a:p>
          <a:p>
            <a:pPr marL="285750" indent="-285750">
              <a:buFont typeface="Arial" panose="020B0604020202020204" pitchFamily="34" charset="0"/>
              <a:buChar char="•"/>
            </a:pPr>
            <a:r>
              <a:rPr lang="en-GB" dirty="0"/>
              <a:t>income support</a:t>
            </a:r>
          </a:p>
          <a:p>
            <a:pPr marL="285750" indent="-285750">
              <a:buFont typeface="Arial" panose="020B0604020202020204" pitchFamily="34" charset="0"/>
              <a:buChar char="•"/>
            </a:pPr>
            <a:r>
              <a:rPr lang="en-GB" dirty="0"/>
              <a:t>the guaranteed element of state pension credit</a:t>
            </a:r>
          </a:p>
          <a:p>
            <a:pPr marL="285750" indent="-285750">
              <a:buFont typeface="Arial" panose="020B0604020202020204" pitchFamily="34" charset="0"/>
              <a:buChar char="•"/>
            </a:pPr>
            <a:r>
              <a:rPr lang="en-GB" dirty="0"/>
              <a:t>support under Part VI of the Immigration and Asylum Act 1999</a:t>
            </a:r>
          </a:p>
          <a:p>
            <a:pPr marL="285750" indent="-285750">
              <a:buFont typeface="Arial" panose="020B0604020202020204" pitchFamily="34" charset="0"/>
              <a:buChar char="•"/>
            </a:pPr>
            <a:r>
              <a:rPr lang="en-GB" dirty="0"/>
              <a:t>child tax credit only. </a:t>
            </a:r>
          </a:p>
          <a:p>
            <a:pPr marL="285750" indent="-285750">
              <a:buFont typeface="Arial" panose="020B0604020202020204" pitchFamily="34" charset="0"/>
              <a:buChar char="•"/>
            </a:pPr>
            <a:r>
              <a:rPr lang="en-GB" dirty="0"/>
              <a:t>No recourse to public funds (NRPF) parents</a:t>
            </a:r>
          </a:p>
          <a:p>
            <a:endParaRPr lang="en-GB" sz="2000" dirty="0"/>
          </a:p>
          <a:p>
            <a:endParaRPr lang="en-GB" sz="2000" dirty="0"/>
          </a:p>
        </p:txBody>
      </p:sp>
    </p:spTree>
    <p:extLst>
      <p:ext uri="{BB962C8B-B14F-4D97-AF65-F5344CB8AC3E}">
        <p14:creationId xmlns:p14="http://schemas.microsoft.com/office/powerpoint/2010/main" val="1632223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231200" y="691268"/>
            <a:ext cx="9144000" cy="2387600"/>
          </a:xfrm>
        </p:spPr>
        <p:txBody>
          <a:bodyPr>
            <a:noAutofit/>
          </a:bodyPr>
          <a:lstStyle/>
          <a:p>
            <a:pPr algn="l">
              <a:defRPr/>
            </a:pPr>
            <a:r>
              <a:rPr lang="en-GB" sz="2000" dirty="0">
                <a:latin typeface="Comic Sans MS" panose="030F0702030302020204" pitchFamily="66" charset="0"/>
              </a:rPr>
              <a:t> </a:t>
            </a:r>
            <a:br>
              <a:rPr lang="en-GB" sz="2000" dirty="0">
                <a:latin typeface="Comic Sans MS" panose="030F0702030302020204" pitchFamily="66" charset="0"/>
              </a:rPr>
            </a:br>
            <a:r>
              <a:rPr lang="en-GB" sz="2000" dirty="0">
                <a:latin typeface="Comic Sans MS" panose="030F0702030302020204" pitchFamily="66" charset="0"/>
              </a:rPr>
              <a:t>   </a:t>
            </a:r>
            <a:r>
              <a:rPr lang="en-GB" sz="2400" dirty="0">
                <a:latin typeface="Comic Sans MS" panose="030F0702030302020204" pitchFamily="66" charset="0"/>
              </a:rPr>
              <a:t>Questions?</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3" name="Rectangle 2">
            <a:extLst>
              <a:ext uri="{FF2B5EF4-FFF2-40B4-BE49-F238E27FC236}">
                <a16:creationId xmlns:a16="http://schemas.microsoft.com/office/drawing/2014/main" id="{D2E84485-9508-4047-9CDE-9E70DBBAE64E}"/>
              </a:ext>
            </a:extLst>
          </p:cNvPr>
          <p:cNvSpPr/>
          <p:nvPr/>
        </p:nvSpPr>
        <p:spPr>
          <a:xfrm>
            <a:off x="122400" y="144000"/>
            <a:ext cx="11923200" cy="65194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F94F81A7-E9E6-42F7-B56A-F12404D652EE}"/>
              </a:ext>
            </a:extLst>
          </p:cNvPr>
          <p:cNvSpPr/>
          <p:nvPr/>
        </p:nvSpPr>
        <p:spPr>
          <a:xfrm>
            <a:off x="8513373" y="6066030"/>
            <a:ext cx="3406702" cy="369332"/>
          </a:xfrm>
          <a:prstGeom prst="rect">
            <a:avLst/>
          </a:prstGeom>
        </p:spPr>
        <p:txBody>
          <a:bodyPr wrap="none">
            <a:spAutoFit/>
          </a:bodyPr>
          <a:lstStyle/>
          <a:p>
            <a:r>
              <a:rPr lang="en-GB" dirty="0">
                <a:solidFill>
                  <a:srgbClr val="000000"/>
                </a:solidFill>
                <a:latin typeface="Arial" panose="020B0604020202020204" pitchFamily="34" charset="0"/>
                <a:hlinkClick r:id="rId3"/>
              </a:rPr>
              <a:t>y6@stillnessjs.lewisham.sch.uk</a:t>
            </a:r>
            <a:endParaRPr lang="en-GB" dirty="0"/>
          </a:p>
        </p:txBody>
      </p:sp>
    </p:spTree>
    <p:extLst>
      <p:ext uri="{BB962C8B-B14F-4D97-AF65-F5344CB8AC3E}">
        <p14:creationId xmlns:p14="http://schemas.microsoft.com/office/powerpoint/2010/main" val="329072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524618" y="4650463"/>
            <a:ext cx="8224527" cy="2387600"/>
          </a:xfrm>
        </p:spPr>
        <p:txBody>
          <a:bodyPr>
            <a:noAutofit/>
          </a:bodyPr>
          <a:lstStyle/>
          <a:p>
            <a:pPr algn="l"/>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We are a uniform school! </a:t>
            </a:r>
            <a:br>
              <a:rPr lang="en-GB" sz="2000" dirty="0">
                <a:latin typeface="Comic Sans MS" panose="030F0702030302020204" pitchFamily="66" charset="0"/>
              </a:rPr>
            </a:br>
            <a:r>
              <a:rPr lang="en-GB" sz="2000" dirty="0">
                <a:latin typeface="Comic Sans MS" panose="030F0702030302020204" pitchFamily="66" charset="0"/>
              </a:rPr>
              <a:t>Our school uniform consists grey skirts, culottes, trousers or shorts. Royal blue or yellow polo shirt, sweatshirt or fleece with or without the school logo. Children may wear blue or yellow check summer dresses. All pupils must wear black shoes or all black trainers. </a:t>
            </a:r>
            <a:r>
              <a:rPr lang="en-GB" sz="2000" b="1" dirty="0">
                <a:latin typeface="Comic Sans MS" panose="030F0702030302020204" pitchFamily="66" charset="0"/>
              </a:rPr>
              <a:t>No leggings, tracksuit bottoms or cycle shorts please.</a:t>
            </a:r>
            <a:br>
              <a:rPr lang="en-GB" sz="2000" b="1" dirty="0">
                <a:latin typeface="Comic Sans MS" panose="030F0702030302020204" pitchFamily="66" charset="0"/>
              </a:rPr>
            </a:br>
            <a:br>
              <a:rPr lang="en-GB" sz="2000" b="1" dirty="0">
                <a:latin typeface="Comic Sans MS" panose="030F0702030302020204" pitchFamily="66" charset="0"/>
              </a:rPr>
            </a:br>
            <a:r>
              <a:rPr lang="en-GB" sz="2000" dirty="0">
                <a:latin typeface="Comic Sans MS" panose="030F0702030302020204" pitchFamily="66" charset="0"/>
              </a:rPr>
              <a:t>PE will be on </a:t>
            </a:r>
            <a:r>
              <a:rPr lang="en-GB" sz="2000" b="1" dirty="0">
                <a:solidFill>
                  <a:srgbClr val="FF0000"/>
                </a:solidFill>
                <a:latin typeface="Comic Sans MS" panose="030F0702030302020204" pitchFamily="66" charset="0"/>
              </a:rPr>
              <a:t>Tuesdays and Thursdays</a:t>
            </a:r>
            <a:r>
              <a:rPr lang="en-GB" sz="2000" dirty="0">
                <a:latin typeface="Comic Sans MS" panose="030F0702030302020204" pitchFamily="66" charset="0"/>
              </a:rPr>
              <a:t>, please come in wearing your school PE kit; white t-shirt, plain navy or black shorts, plain navy or black tracksuit (with or without the school logo) and black trainers.</a:t>
            </a:r>
            <a:br>
              <a:rPr lang="en-GB" sz="2000" dirty="0">
                <a:latin typeface="Comic Sans MS" panose="030F0702030302020204" pitchFamily="66" charset="0"/>
              </a:rPr>
            </a:br>
            <a:br>
              <a:rPr lang="en-GB" sz="2000" dirty="0">
                <a:latin typeface="Comic Sans MS" panose="030F0702030302020204" pitchFamily="66" charset="0"/>
              </a:rPr>
            </a:br>
            <a:r>
              <a:rPr lang="en-GB" sz="2000" dirty="0">
                <a:solidFill>
                  <a:srgbClr val="00B050"/>
                </a:solidFill>
                <a:latin typeface="Comic Sans MS" panose="030F0702030302020204" pitchFamily="66" charset="0"/>
              </a:rPr>
              <a:t>Note – During Sports Day, children will be asked to wear a t-shirt representing the colour of their house.</a:t>
            </a:r>
            <a:br>
              <a:rPr lang="en-GB" sz="2000" dirty="0">
                <a:solidFill>
                  <a:srgbClr val="00B050"/>
                </a:solidFill>
                <a:latin typeface="Comic Sans MS" panose="030F0702030302020204" pitchFamily="66" charset="0"/>
              </a:rPr>
            </a:br>
            <a:br>
              <a:rPr lang="en-GB" sz="2000" dirty="0">
                <a:latin typeface="Comic Sans MS" panose="030F0702030302020204" pitchFamily="66" charset="0"/>
              </a:rPr>
            </a:br>
            <a:r>
              <a:rPr lang="en-GB" sz="2000" dirty="0">
                <a:latin typeface="Comic Sans MS" panose="030F0702030302020204" pitchFamily="66" charset="0"/>
              </a:rPr>
              <a:t>Children with hair longer than their shoulders should have it tied back and children should not wear any jewellery, with the exception of watches and stud earrings.</a:t>
            </a: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latin typeface="Comic Sans MS" panose="030F0702030302020204" pitchFamily="66" charset="0"/>
            </a:endParaRP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5" name="Rectangle 4">
            <a:extLst>
              <a:ext uri="{FF2B5EF4-FFF2-40B4-BE49-F238E27FC236}">
                <a16:creationId xmlns:a16="http://schemas.microsoft.com/office/drawing/2014/main" id="{CF21F5BE-0FE6-4D54-B66B-3DB491C1ABD1}"/>
              </a:ext>
            </a:extLst>
          </p:cNvPr>
          <p:cNvSpPr/>
          <p:nvPr/>
        </p:nvSpPr>
        <p:spPr>
          <a:xfrm>
            <a:off x="122400" y="136800"/>
            <a:ext cx="11839238" cy="64296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7DD8F652-C0E9-4827-81A8-A05E1715192C}"/>
              </a:ext>
            </a:extLst>
          </p:cNvPr>
          <p:cNvSpPr txBox="1"/>
          <p:nvPr/>
        </p:nvSpPr>
        <p:spPr>
          <a:xfrm>
            <a:off x="1231200" y="446809"/>
            <a:ext cx="4005818" cy="461665"/>
          </a:xfrm>
          <a:prstGeom prst="rect">
            <a:avLst/>
          </a:prstGeom>
          <a:noFill/>
        </p:spPr>
        <p:txBody>
          <a:bodyPr wrap="square" rtlCol="0">
            <a:spAutoFit/>
          </a:bodyPr>
          <a:lstStyle/>
          <a:p>
            <a:r>
              <a:rPr lang="en-GB" sz="2400" dirty="0">
                <a:latin typeface="Comic Sans MS" panose="030F0702030302020204" pitchFamily="66" charset="0"/>
              </a:rPr>
              <a:t>Uniform</a:t>
            </a:r>
          </a:p>
        </p:txBody>
      </p:sp>
      <p:pic>
        <p:nvPicPr>
          <p:cNvPr id="3074" name="Picture 2" descr="Plain White PE T-Shirt"/>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550906" y="2579325"/>
            <a:ext cx="1392382" cy="13923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ite Polo Shirt |General Schoolwear | Loop"/>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723664" y="2515362"/>
            <a:ext cx="972164" cy="145634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oy's Navy Blue Sports Shorts - School Days Direct"/>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552835" y="3840480"/>
            <a:ext cx="1138812" cy="113881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didas Kids Boys TENSAUR School Shoes Black Trainers Casual Sneakers Strap  | eBay"/>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625941" y="3884984"/>
            <a:ext cx="922713" cy="9227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stretch>
            <a:fillRect/>
          </a:stretch>
        </p:blipFill>
        <p:spPr>
          <a:xfrm>
            <a:off x="8821314" y="3698929"/>
            <a:ext cx="800446" cy="1542398"/>
          </a:xfrm>
          <a:prstGeom prst="rect">
            <a:avLst/>
          </a:prstGeom>
        </p:spPr>
      </p:pic>
      <p:pic>
        <p:nvPicPr>
          <p:cNvPr id="7" name="Picture 6"/>
          <p:cNvPicPr>
            <a:picLocks noChangeAspect="1"/>
          </p:cNvPicPr>
          <p:nvPr/>
        </p:nvPicPr>
        <p:blipFill>
          <a:blip r:embed="rId8"/>
          <a:stretch>
            <a:fillRect/>
          </a:stretch>
        </p:blipFill>
        <p:spPr>
          <a:xfrm>
            <a:off x="8590047" y="2454012"/>
            <a:ext cx="1055110" cy="1290460"/>
          </a:xfrm>
          <a:prstGeom prst="rect">
            <a:avLst/>
          </a:prstGeom>
        </p:spPr>
      </p:pic>
    </p:spTree>
    <p:extLst>
      <p:ext uri="{BB962C8B-B14F-4D97-AF65-F5344CB8AC3E}">
        <p14:creationId xmlns:p14="http://schemas.microsoft.com/office/powerpoint/2010/main" val="659532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231200" y="2823163"/>
            <a:ext cx="9144000" cy="2387600"/>
          </a:xfrm>
        </p:spPr>
        <p:txBody>
          <a:bodyPr>
            <a:noAutofit/>
          </a:bodyPr>
          <a:lstStyle/>
          <a:p>
            <a:pPr>
              <a:defRPr/>
            </a:pP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5" name="Rectangle 4">
            <a:extLst>
              <a:ext uri="{FF2B5EF4-FFF2-40B4-BE49-F238E27FC236}">
                <a16:creationId xmlns:a16="http://schemas.microsoft.com/office/drawing/2014/main" id="{CF21F5BE-0FE6-4D54-B66B-3DB491C1ABD1}"/>
              </a:ext>
            </a:extLst>
          </p:cNvPr>
          <p:cNvSpPr/>
          <p:nvPr/>
        </p:nvSpPr>
        <p:spPr>
          <a:xfrm>
            <a:off x="122400" y="136800"/>
            <a:ext cx="11839238" cy="64296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7DD8F652-C0E9-4827-81A8-A05E1715192C}"/>
              </a:ext>
            </a:extLst>
          </p:cNvPr>
          <p:cNvSpPr txBox="1"/>
          <p:nvPr/>
        </p:nvSpPr>
        <p:spPr>
          <a:xfrm>
            <a:off x="1231200" y="446809"/>
            <a:ext cx="4005818" cy="461665"/>
          </a:xfrm>
          <a:prstGeom prst="rect">
            <a:avLst/>
          </a:prstGeom>
          <a:noFill/>
        </p:spPr>
        <p:txBody>
          <a:bodyPr wrap="square" rtlCol="0">
            <a:spAutoFit/>
          </a:bodyPr>
          <a:lstStyle/>
          <a:p>
            <a:r>
              <a:rPr lang="en-GB" sz="2400" dirty="0">
                <a:latin typeface="Comic Sans MS" panose="030F0702030302020204" pitchFamily="66" charset="0"/>
              </a:rPr>
              <a:t>Roles and Responsibilities</a:t>
            </a:r>
          </a:p>
        </p:txBody>
      </p:sp>
      <p:sp>
        <p:nvSpPr>
          <p:cNvPr id="6" name="Title 1">
            <a:extLst>
              <a:ext uri="{FF2B5EF4-FFF2-40B4-BE49-F238E27FC236}">
                <a16:creationId xmlns:a16="http://schemas.microsoft.com/office/drawing/2014/main" id="{DA95050F-5AB3-4358-9B90-305E43F0B78D}"/>
              </a:ext>
            </a:extLst>
          </p:cNvPr>
          <p:cNvSpPr txBox="1">
            <a:spLocks/>
          </p:cNvSpPr>
          <p:nvPr/>
        </p:nvSpPr>
        <p:spPr>
          <a:xfrm>
            <a:off x="781802" y="1247779"/>
            <a:ext cx="8910431"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GB" sz="2000" dirty="0">
                <a:solidFill>
                  <a:srgbClr val="0070C0"/>
                </a:solidFill>
                <a:latin typeface="Comic Sans MS" panose="030F0702030302020204" pitchFamily="66" charset="0"/>
              </a:rPr>
            </a:br>
            <a:br>
              <a:rPr lang="en-GB" sz="2000" dirty="0">
                <a:solidFill>
                  <a:srgbClr val="0070C0"/>
                </a:solidFill>
                <a:latin typeface="Comic Sans MS" panose="030F0702030302020204" pitchFamily="66" charset="0"/>
              </a:rPr>
            </a:br>
            <a:br>
              <a:rPr lang="en-GB" sz="2000" dirty="0">
                <a:solidFill>
                  <a:srgbClr val="0070C0"/>
                </a:solidFill>
                <a:latin typeface="Comic Sans MS" panose="030F0702030302020204" pitchFamily="66" charset="0"/>
              </a:rPr>
            </a:br>
            <a:endParaRPr lang="en-GB" sz="2000" dirty="0">
              <a:latin typeface="Comic Sans MS" panose="030F0702030302020204" pitchFamily="66" charset="0"/>
            </a:endParaRPr>
          </a:p>
          <a:p>
            <a:pPr algn="l"/>
            <a:endParaRPr lang="en-GB" sz="2000" dirty="0">
              <a:latin typeface="Comic Sans MS" panose="030F0702030302020204" pitchFamily="66" charset="0"/>
            </a:endParaRPr>
          </a:p>
          <a:p>
            <a:pPr algn="l"/>
            <a:r>
              <a:rPr lang="en-GB" sz="2000" dirty="0">
                <a:latin typeface="Comic Sans MS" panose="030F0702030302020204" pitchFamily="66" charset="0"/>
              </a:rPr>
              <a:t>At Stillness Junior School we have a number of roles and responsibilities. At the beginning of the year we will speak to each children about the different roles and what that entails, so they are aware of the responsibility for that role. </a:t>
            </a:r>
          </a:p>
          <a:p>
            <a:pPr algn="l"/>
            <a:endParaRPr lang="en-GB" sz="2000" dirty="0">
              <a:solidFill>
                <a:srgbClr val="0070C0"/>
              </a:solidFill>
              <a:latin typeface="Comic Sans MS" panose="030F0702030302020204" pitchFamily="66" charset="0"/>
            </a:endParaRPr>
          </a:p>
          <a:p>
            <a:pPr algn="l"/>
            <a:br>
              <a:rPr lang="en-US" sz="2000" dirty="0">
                <a:solidFill>
                  <a:srgbClr val="0070C0"/>
                </a:solidFill>
                <a:latin typeface="Comic Sans MS" panose="030F0702030302020204" pitchFamily="66" charset="0"/>
              </a:rPr>
            </a:br>
            <a:br>
              <a:rPr lang="en-GB" sz="2000" dirty="0">
                <a:solidFill>
                  <a:srgbClr val="0070C0"/>
                </a:solidFill>
                <a:latin typeface="Comic Sans MS" panose="030F0702030302020204" pitchFamily="66" charset="0"/>
              </a:rPr>
            </a:br>
            <a:endParaRPr lang="en-GB" sz="2000" dirty="0">
              <a:solidFill>
                <a:srgbClr val="0070C0"/>
              </a:solidFill>
              <a:latin typeface="Comic Sans MS" panose="030F0702030302020204" pitchFamily="66" charset="0"/>
            </a:endParaRPr>
          </a:p>
        </p:txBody>
      </p:sp>
      <p:sp>
        <p:nvSpPr>
          <p:cNvPr id="7" name="TextBox 6"/>
          <p:cNvSpPr txBox="1"/>
          <p:nvPr/>
        </p:nvSpPr>
        <p:spPr>
          <a:xfrm>
            <a:off x="869606" y="2675586"/>
            <a:ext cx="4670836" cy="3693319"/>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1">
                    <a:lumMod val="75000"/>
                  </a:schemeClr>
                </a:solidFill>
                <a:latin typeface="Comic Sans MS" panose="030F0702030302020204" pitchFamily="66" charset="0"/>
              </a:rPr>
              <a:t>House Captains</a:t>
            </a:r>
          </a:p>
          <a:p>
            <a:pPr marL="285750" indent="-285750">
              <a:buFont typeface="Arial" panose="020B0604020202020204" pitchFamily="34" charset="0"/>
              <a:buChar char="•"/>
            </a:pPr>
            <a:r>
              <a:rPr lang="en-GB" dirty="0">
                <a:solidFill>
                  <a:schemeClr val="accent1">
                    <a:lumMod val="75000"/>
                  </a:schemeClr>
                </a:solidFill>
                <a:latin typeface="Comic Sans MS" panose="030F0702030302020204" pitchFamily="66" charset="0"/>
              </a:rPr>
              <a:t>Ambassador ( Year 6)</a:t>
            </a:r>
          </a:p>
          <a:p>
            <a:pPr marL="285750" indent="-285750">
              <a:buFont typeface="Arial" panose="020B0604020202020204" pitchFamily="34" charset="0"/>
              <a:buChar char="•"/>
            </a:pPr>
            <a:r>
              <a:rPr lang="en-GB" dirty="0">
                <a:solidFill>
                  <a:schemeClr val="accent1">
                    <a:lumMod val="75000"/>
                  </a:schemeClr>
                </a:solidFill>
                <a:latin typeface="Comic Sans MS" panose="030F0702030302020204" pitchFamily="66" charset="0"/>
              </a:rPr>
              <a:t>Peer Mediators ( Year 6)</a:t>
            </a:r>
          </a:p>
          <a:p>
            <a:pPr marL="285750" indent="-285750">
              <a:buFont typeface="Arial" panose="020B0604020202020204" pitchFamily="34" charset="0"/>
              <a:buChar char="•"/>
            </a:pPr>
            <a:r>
              <a:rPr lang="en-GB" dirty="0">
                <a:solidFill>
                  <a:schemeClr val="accent1">
                    <a:lumMod val="75000"/>
                  </a:schemeClr>
                </a:solidFill>
                <a:latin typeface="Comic Sans MS" panose="030F0702030302020204" pitchFamily="66" charset="0"/>
              </a:rPr>
              <a:t>School Council</a:t>
            </a:r>
          </a:p>
          <a:p>
            <a:pPr marL="285750" indent="-285750">
              <a:buFont typeface="Arial" panose="020B0604020202020204" pitchFamily="34" charset="0"/>
              <a:buChar char="•"/>
            </a:pPr>
            <a:r>
              <a:rPr lang="en-GB" dirty="0">
                <a:solidFill>
                  <a:schemeClr val="accent1">
                    <a:lumMod val="75000"/>
                  </a:schemeClr>
                </a:solidFill>
                <a:latin typeface="Comic Sans MS" panose="030F0702030302020204" pitchFamily="66" charset="0"/>
              </a:rPr>
              <a:t>Play Leader</a:t>
            </a:r>
          </a:p>
          <a:p>
            <a:pPr marL="285750" indent="-285750">
              <a:buFont typeface="Arial" panose="020B0604020202020204" pitchFamily="34" charset="0"/>
              <a:buChar char="•"/>
            </a:pPr>
            <a:r>
              <a:rPr lang="en-GB" dirty="0">
                <a:solidFill>
                  <a:schemeClr val="accent1">
                    <a:lumMod val="75000"/>
                  </a:schemeClr>
                </a:solidFill>
                <a:latin typeface="Comic Sans MS" panose="030F0702030302020204" pitchFamily="66" charset="0"/>
              </a:rPr>
              <a:t>Librarian</a:t>
            </a:r>
          </a:p>
          <a:p>
            <a:pPr marL="285750" indent="-285750">
              <a:buFont typeface="Arial" panose="020B0604020202020204" pitchFamily="34" charset="0"/>
              <a:buChar char="•"/>
            </a:pPr>
            <a:r>
              <a:rPr lang="en-GB" dirty="0">
                <a:solidFill>
                  <a:schemeClr val="accent1">
                    <a:lumMod val="75000"/>
                  </a:schemeClr>
                </a:solidFill>
                <a:latin typeface="Comic Sans MS" panose="030F0702030302020204" pitchFamily="66" charset="0"/>
              </a:rPr>
              <a:t>PE Monitor</a:t>
            </a:r>
          </a:p>
          <a:p>
            <a:pPr marL="285750" indent="-285750">
              <a:buFont typeface="Arial" panose="020B0604020202020204" pitchFamily="34" charset="0"/>
              <a:buChar char="•"/>
            </a:pPr>
            <a:r>
              <a:rPr lang="en-GB" dirty="0">
                <a:solidFill>
                  <a:schemeClr val="accent1">
                    <a:lumMod val="75000"/>
                  </a:schemeClr>
                </a:solidFill>
                <a:latin typeface="Comic Sans MS" panose="030F0702030302020204" pitchFamily="66" charset="0"/>
              </a:rPr>
              <a:t>Music Monitor</a:t>
            </a:r>
          </a:p>
          <a:p>
            <a:pPr marL="285750" indent="-285750">
              <a:buFont typeface="Arial" panose="020B0604020202020204" pitchFamily="34" charset="0"/>
              <a:buChar char="•"/>
            </a:pPr>
            <a:r>
              <a:rPr lang="en-GB" dirty="0">
                <a:solidFill>
                  <a:schemeClr val="accent1">
                    <a:lumMod val="75000"/>
                  </a:schemeClr>
                </a:solidFill>
                <a:latin typeface="Comic Sans MS" panose="030F0702030302020204" pitchFamily="66" charset="0"/>
              </a:rPr>
              <a:t>First Aider</a:t>
            </a:r>
          </a:p>
          <a:p>
            <a:pPr marL="285750" indent="-285750">
              <a:buFont typeface="Arial" panose="020B0604020202020204" pitchFamily="34" charset="0"/>
              <a:buChar char="•"/>
            </a:pPr>
            <a:r>
              <a:rPr lang="en-GB" dirty="0">
                <a:solidFill>
                  <a:schemeClr val="accent1">
                    <a:lumMod val="75000"/>
                  </a:schemeClr>
                </a:solidFill>
                <a:latin typeface="Comic Sans MS" panose="030F0702030302020204" pitchFamily="66" charset="0"/>
              </a:rPr>
              <a:t>Well-being Champion</a:t>
            </a:r>
          </a:p>
          <a:p>
            <a:pPr marL="285750" indent="-285750">
              <a:buFont typeface="Arial" panose="020B0604020202020204" pitchFamily="34" charset="0"/>
              <a:buChar char="•"/>
            </a:pPr>
            <a:r>
              <a:rPr lang="en-GB" dirty="0">
                <a:solidFill>
                  <a:schemeClr val="accent1">
                    <a:lumMod val="75000"/>
                  </a:schemeClr>
                </a:solidFill>
                <a:latin typeface="Comic Sans MS" panose="030F0702030302020204" pitchFamily="66" charset="0"/>
              </a:rPr>
              <a:t>Classroom Monitors</a:t>
            </a:r>
          </a:p>
          <a:p>
            <a:pPr marL="285750" indent="-285750">
              <a:buFont typeface="Arial" panose="020B0604020202020204" pitchFamily="34" charset="0"/>
              <a:buChar char="•"/>
            </a:pPr>
            <a:r>
              <a:rPr lang="en-GB" dirty="0">
                <a:solidFill>
                  <a:schemeClr val="accent1">
                    <a:lumMod val="75000"/>
                  </a:schemeClr>
                </a:solidFill>
                <a:latin typeface="Comic Sans MS" panose="030F0702030302020204" pitchFamily="66" charset="0"/>
              </a:rPr>
              <a:t>Eco-warriors</a:t>
            </a:r>
          </a:p>
          <a:p>
            <a:pPr marL="285750" indent="-285750">
              <a:buFont typeface="Arial" panose="020B0604020202020204" pitchFamily="34" charset="0"/>
              <a:buChar char="•"/>
            </a:pPr>
            <a:r>
              <a:rPr lang="en-GB" dirty="0">
                <a:solidFill>
                  <a:schemeClr val="accent1">
                    <a:lumMod val="75000"/>
                  </a:schemeClr>
                </a:solidFill>
                <a:latin typeface="Comic Sans MS" panose="030F0702030302020204" pitchFamily="66" charset="0"/>
              </a:rPr>
              <a:t>Digital Leaders</a:t>
            </a:r>
          </a:p>
        </p:txBody>
      </p:sp>
      <p:pic>
        <p:nvPicPr>
          <p:cNvPr id="2050" name="Picture 2" descr="First Aider Safety Badge - Rectangle | Se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847" y="2589554"/>
            <a:ext cx="2862143" cy="15240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Blue Peer Mediator Rounded Edge Bar Ba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0313" y="1982579"/>
            <a:ext cx="2571298" cy="24319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onitor Enamel Badge | Blue | 30x26.4mm | School Badge"/>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292027" y="361575"/>
            <a:ext cx="1198822" cy="11988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341849" y="9495746"/>
            <a:ext cx="2032200" cy="5324535"/>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Ambassador ( Year 6)</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Peer Mediators ( Year 6)</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School Council</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Play Leader</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Librarian</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PE Monitor</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Music Monitor</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First Aider</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Wellbeing Champion</a:t>
            </a:r>
          </a:p>
          <a:p>
            <a:pPr marL="285750" indent="-285750">
              <a:buFont typeface="Arial" panose="020B0604020202020204" pitchFamily="34" charset="0"/>
              <a:buChar char="•"/>
            </a:pPr>
            <a:r>
              <a:rPr lang="en-GB" sz="2000" dirty="0">
                <a:solidFill>
                  <a:schemeClr val="accent1">
                    <a:lumMod val="75000"/>
                  </a:schemeClr>
                </a:solidFill>
                <a:latin typeface="Comic Sans MS" panose="030F0702030302020204" pitchFamily="66" charset="0"/>
              </a:rPr>
              <a:t>In class job roles</a:t>
            </a:r>
          </a:p>
        </p:txBody>
      </p:sp>
      <p:pic>
        <p:nvPicPr>
          <p:cNvPr id="2058" name="Picture 10" descr="Play Leader Hi Vis Vests | High Viz Safety Vest for Children"/>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9341849" y="4149873"/>
            <a:ext cx="1900357" cy="190035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E Bar Badge by School Badges UK"/>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161008" y="4620974"/>
            <a:ext cx="1288500" cy="128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21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876471" y="191564"/>
            <a:ext cx="9144000" cy="2387600"/>
          </a:xfrm>
        </p:spPr>
        <p:txBody>
          <a:bodyPr>
            <a:noAutofit/>
          </a:bodyPr>
          <a:lstStyle/>
          <a:p>
            <a:pPr>
              <a:defRPr/>
            </a:pPr>
            <a:br>
              <a:rPr lang="en-GB" sz="2000" dirty="0">
                <a:latin typeface="Comic Sans MS" panose="030F0702030302020204" pitchFamily="66" charset="0"/>
              </a:rPr>
            </a:br>
            <a:r>
              <a:rPr lang="en-GB" sz="2400" dirty="0">
                <a:latin typeface="Comic Sans MS" panose="030F0702030302020204" pitchFamily="66" charset="0"/>
              </a:rPr>
              <a:t>Curriculum Map</a:t>
            </a: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GB" sz="2000" dirty="0">
                <a:latin typeface="Comic Sans MS" panose="030F0702030302020204" pitchFamily="66" charset="0"/>
              </a:rPr>
            </a:br>
            <a:br>
              <a:rPr lang="en-US" sz="2000" dirty="0">
                <a:latin typeface="Comic Sans MS" panose="030F0702030302020204" pitchFamily="66" charset="0"/>
              </a:rPr>
            </a:br>
            <a:br>
              <a:rPr lang="en-GB" sz="2000" dirty="0">
                <a:latin typeface="Comic Sans MS" panose="030F0702030302020204" pitchFamily="66" charset="0"/>
              </a:rPr>
            </a:br>
            <a:endParaRPr lang="en-GB" sz="2000" dirty="0"/>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5" name="TextBox 4">
            <a:extLst>
              <a:ext uri="{FF2B5EF4-FFF2-40B4-BE49-F238E27FC236}">
                <a16:creationId xmlns:a16="http://schemas.microsoft.com/office/drawing/2014/main" id="{945D985B-FC05-4AD2-B20B-88577110FECD}"/>
              </a:ext>
            </a:extLst>
          </p:cNvPr>
          <p:cNvSpPr txBox="1"/>
          <p:nvPr/>
        </p:nvSpPr>
        <p:spPr>
          <a:xfrm>
            <a:off x="768170" y="1385364"/>
            <a:ext cx="4958046" cy="2554545"/>
          </a:xfrm>
          <a:prstGeom prst="rect">
            <a:avLst/>
          </a:prstGeom>
          <a:noFill/>
        </p:spPr>
        <p:txBody>
          <a:bodyPr wrap="square" rtlCol="0">
            <a:spAutoFit/>
          </a:bodyPr>
          <a:lstStyle/>
          <a:p>
            <a:r>
              <a:rPr lang="en-GB" sz="2000" dirty="0">
                <a:latin typeface="Comic Sans MS" panose="030F0702030302020204" pitchFamily="66" charset="0"/>
              </a:rPr>
              <a:t>Year 6 is a </a:t>
            </a:r>
            <a:r>
              <a:rPr lang="en-GB" sz="2000" dirty="0">
                <a:solidFill>
                  <a:srgbClr val="00B050"/>
                </a:solidFill>
                <a:latin typeface="Comic Sans MS" panose="030F0702030302020204" pitchFamily="66" charset="0"/>
              </a:rPr>
              <a:t>rigorous year</a:t>
            </a:r>
            <a:r>
              <a:rPr lang="en-GB" sz="2000" dirty="0">
                <a:latin typeface="Comic Sans MS" panose="030F0702030302020204" pitchFamily="66" charset="0"/>
              </a:rPr>
              <a:t>, and we have high expectations that all our pupils achieve the best of their ability. </a:t>
            </a:r>
          </a:p>
          <a:p>
            <a:endParaRPr lang="en-GB" sz="2000" dirty="0">
              <a:latin typeface="Comic Sans MS" panose="030F0702030302020204" pitchFamily="66" charset="0"/>
            </a:endParaRPr>
          </a:p>
          <a:p>
            <a:r>
              <a:rPr lang="en-GB" sz="2000" dirty="0">
                <a:latin typeface="Comic Sans MS" panose="030F0702030302020204" pitchFamily="66" charset="0"/>
              </a:rPr>
              <a:t>Our main goal is that all children are exposed to a broad and engaging curriculum and leave us as well </a:t>
            </a:r>
            <a:r>
              <a:rPr lang="en-GB" sz="2000" dirty="0">
                <a:solidFill>
                  <a:srgbClr val="00B050"/>
                </a:solidFill>
                <a:latin typeface="Comic Sans MS" panose="030F0702030302020204" pitchFamily="66" charset="0"/>
              </a:rPr>
              <a:t>prepared for secondary school</a:t>
            </a:r>
            <a:r>
              <a:rPr lang="en-GB" sz="2000" dirty="0">
                <a:latin typeface="Comic Sans MS" panose="030F0702030302020204" pitchFamily="66" charset="0"/>
              </a:rPr>
              <a:t> as possible.</a:t>
            </a:r>
          </a:p>
        </p:txBody>
      </p:sp>
      <p:pic>
        <p:nvPicPr>
          <p:cNvPr id="6" name="Picture 5">
            <a:extLst>
              <a:ext uri="{FF2B5EF4-FFF2-40B4-BE49-F238E27FC236}">
                <a16:creationId xmlns:a16="http://schemas.microsoft.com/office/drawing/2014/main" id="{E085C51D-BEF4-4E40-AA47-6059ECF18EFD}"/>
              </a:ext>
            </a:extLst>
          </p:cNvPr>
          <p:cNvPicPr>
            <a:picLocks noChangeAspect="1"/>
          </p:cNvPicPr>
          <p:nvPr/>
        </p:nvPicPr>
        <p:blipFill>
          <a:blip r:embed="rId3"/>
          <a:stretch>
            <a:fillRect/>
          </a:stretch>
        </p:blipFill>
        <p:spPr>
          <a:xfrm>
            <a:off x="1231200" y="4063016"/>
            <a:ext cx="3910020" cy="2551852"/>
          </a:xfrm>
          <a:prstGeom prst="rect">
            <a:avLst/>
          </a:prstGeom>
        </p:spPr>
      </p:pic>
      <p:pic>
        <p:nvPicPr>
          <p:cNvPr id="12" name="Picture 11">
            <a:extLst>
              <a:ext uri="{FF2B5EF4-FFF2-40B4-BE49-F238E27FC236}">
                <a16:creationId xmlns:a16="http://schemas.microsoft.com/office/drawing/2014/main" id="{40C2F5F5-4EA6-B438-8782-E437187550FA}"/>
              </a:ext>
            </a:extLst>
          </p:cNvPr>
          <p:cNvPicPr>
            <a:picLocks noChangeAspect="1"/>
          </p:cNvPicPr>
          <p:nvPr/>
        </p:nvPicPr>
        <p:blipFill>
          <a:blip r:embed="rId4"/>
          <a:stretch>
            <a:fillRect/>
          </a:stretch>
        </p:blipFill>
        <p:spPr>
          <a:xfrm>
            <a:off x="6933660" y="95782"/>
            <a:ext cx="4584856" cy="6666436"/>
          </a:xfrm>
          <a:prstGeom prst="rect">
            <a:avLst/>
          </a:prstGeom>
        </p:spPr>
      </p:pic>
    </p:spTree>
    <p:extLst>
      <p:ext uri="{BB962C8B-B14F-4D97-AF65-F5344CB8AC3E}">
        <p14:creationId xmlns:p14="http://schemas.microsoft.com/office/powerpoint/2010/main" val="3106432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351574" y="-1576783"/>
            <a:ext cx="9144000" cy="2387600"/>
          </a:xfrm>
        </p:spPr>
        <p:txBody>
          <a:bodyPr>
            <a:normAutofit/>
          </a:bodyPr>
          <a:lstStyle/>
          <a:p>
            <a:r>
              <a:rPr lang="en-GB" sz="2400" dirty="0">
                <a:latin typeface="Comic Sans MS" panose="030F0702030302020204" pitchFamily="66" charset="0"/>
              </a:rPr>
              <a:t>Guided Reading Texts</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B47A9CBD-4881-4360-8EDB-EE8368B129F3}"/>
              </a:ext>
            </a:extLst>
          </p:cNvPr>
          <p:cNvPicPr>
            <a:picLocks noChangeAspect="1"/>
          </p:cNvPicPr>
          <p:nvPr/>
        </p:nvPicPr>
        <p:blipFill>
          <a:blip r:embed="rId3"/>
          <a:stretch>
            <a:fillRect/>
          </a:stretch>
        </p:blipFill>
        <p:spPr>
          <a:xfrm>
            <a:off x="6321293" y="996545"/>
            <a:ext cx="2392354" cy="3777105"/>
          </a:xfrm>
          <a:prstGeom prst="rect">
            <a:avLst/>
          </a:prstGeom>
        </p:spPr>
      </p:pic>
      <p:pic>
        <p:nvPicPr>
          <p:cNvPr id="5" name="Picture 4">
            <a:extLst>
              <a:ext uri="{FF2B5EF4-FFF2-40B4-BE49-F238E27FC236}">
                <a16:creationId xmlns:a16="http://schemas.microsoft.com/office/drawing/2014/main" id="{80DE8BB8-649C-4501-87CC-AB3E901CF891}"/>
              </a:ext>
            </a:extLst>
          </p:cNvPr>
          <p:cNvPicPr>
            <a:picLocks noChangeAspect="1"/>
          </p:cNvPicPr>
          <p:nvPr/>
        </p:nvPicPr>
        <p:blipFill>
          <a:blip r:embed="rId4"/>
          <a:stretch>
            <a:fillRect/>
          </a:stretch>
        </p:blipFill>
        <p:spPr>
          <a:xfrm>
            <a:off x="3469121" y="990804"/>
            <a:ext cx="2436761" cy="3749718"/>
          </a:xfrm>
          <a:prstGeom prst="rect">
            <a:avLst/>
          </a:prstGeom>
        </p:spPr>
      </p:pic>
      <p:sp>
        <p:nvSpPr>
          <p:cNvPr id="8" name="TextBox 7">
            <a:extLst>
              <a:ext uri="{FF2B5EF4-FFF2-40B4-BE49-F238E27FC236}">
                <a16:creationId xmlns:a16="http://schemas.microsoft.com/office/drawing/2014/main" id="{35641C70-F464-4647-94EA-63E142A3259A}"/>
              </a:ext>
            </a:extLst>
          </p:cNvPr>
          <p:cNvSpPr txBox="1"/>
          <p:nvPr/>
        </p:nvSpPr>
        <p:spPr>
          <a:xfrm>
            <a:off x="3335335" y="5063025"/>
            <a:ext cx="8349492" cy="1600438"/>
          </a:xfrm>
          <a:prstGeom prst="rect">
            <a:avLst/>
          </a:prstGeom>
          <a:noFill/>
        </p:spPr>
        <p:txBody>
          <a:bodyPr wrap="square" rtlCol="0">
            <a:spAutoFit/>
          </a:bodyPr>
          <a:lstStyle/>
          <a:p>
            <a:pPr>
              <a:spcBef>
                <a:spcPts val="0"/>
              </a:spcBef>
            </a:pPr>
            <a:r>
              <a:rPr lang="en-GB" sz="2000" dirty="0">
                <a:latin typeface="Comic Sans MS" panose="030F0702030302020204" pitchFamily="66" charset="0"/>
              </a:rPr>
              <a:t>Guided reading sessions will be based around the following texts. We encourage children to challenge themselves with the books they read at home and read widely across genres. The expectation is they read for 20-30 minutes per day.</a:t>
            </a:r>
            <a:br>
              <a:rPr lang="en-GB" sz="2000" dirty="0">
                <a:latin typeface="Century Gothic" panose="020B0502020202020204" pitchFamily="34" charset="0"/>
              </a:rPr>
            </a:br>
            <a:endParaRPr lang="en-GB" dirty="0"/>
          </a:p>
        </p:txBody>
      </p:sp>
      <p:pic>
        <p:nvPicPr>
          <p:cNvPr id="10" name="Picture 9">
            <a:extLst>
              <a:ext uri="{FF2B5EF4-FFF2-40B4-BE49-F238E27FC236}">
                <a16:creationId xmlns:a16="http://schemas.microsoft.com/office/drawing/2014/main" id="{D7227245-D02C-9C41-0B69-40ECCA7C26D4}"/>
              </a:ext>
            </a:extLst>
          </p:cNvPr>
          <p:cNvPicPr>
            <a:picLocks noChangeAspect="1"/>
          </p:cNvPicPr>
          <p:nvPr/>
        </p:nvPicPr>
        <p:blipFill>
          <a:blip r:embed="rId5"/>
          <a:stretch>
            <a:fillRect/>
          </a:stretch>
        </p:blipFill>
        <p:spPr>
          <a:xfrm>
            <a:off x="8990300" y="955456"/>
            <a:ext cx="2392416" cy="3749718"/>
          </a:xfrm>
          <a:prstGeom prst="rect">
            <a:avLst/>
          </a:prstGeom>
        </p:spPr>
      </p:pic>
      <p:grpSp>
        <p:nvGrpSpPr>
          <p:cNvPr id="11" name="Group 10">
            <a:extLst>
              <a:ext uri="{FF2B5EF4-FFF2-40B4-BE49-F238E27FC236}">
                <a16:creationId xmlns:a16="http://schemas.microsoft.com/office/drawing/2014/main" id="{73A9FD5F-87C0-1246-97EA-4D699EF6AA2B}"/>
              </a:ext>
            </a:extLst>
          </p:cNvPr>
          <p:cNvGrpSpPr/>
          <p:nvPr/>
        </p:nvGrpSpPr>
        <p:grpSpPr>
          <a:xfrm>
            <a:off x="-75931" y="787798"/>
            <a:ext cx="3881286" cy="5875665"/>
            <a:chOff x="8466862" y="286019"/>
            <a:chExt cx="3881286" cy="3608306"/>
          </a:xfrm>
        </p:grpSpPr>
        <p:pic>
          <p:nvPicPr>
            <p:cNvPr id="12" name="Picture 11" descr="Reading Comprehension - luddfoot.polarismat.org.uk">
              <a:extLst>
                <a:ext uri="{FF2B5EF4-FFF2-40B4-BE49-F238E27FC236}">
                  <a16:creationId xmlns:a16="http://schemas.microsoft.com/office/drawing/2014/main" id="{2B160EDE-A330-2FF6-8EC1-5C87E5671D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6862" y="286019"/>
              <a:ext cx="3881286" cy="360830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2776E85A-5872-166F-CABF-C8A8A117092E}"/>
                </a:ext>
              </a:extLst>
            </p:cNvPr>
            <p:cNvSpPr/>
            <p:nvPr/>
          </p:nvSpPr>
          <p:spPr>
            <a:xfrm>
              <a:off x="10810897" y="569233"/>
              <a:ext cx="748858" cy="777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6A239894-9F58-B215-9190-3CF062FDD81A}"/>
                </a:ext>
              </a:extLst>
            </p:cNvPr>
            <p:cNvSpPr/>
            <p:nvPr/>
          </p:nvSpPr>
          <p:spPr>
            <a:xfrm>
              <a:off x="10246727" y="989045"/>
              <a:ext cx="748858" cy="5736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0A6E48C-3AD1-F6F3-CEFE-B6E607BF311A}"/>
                </a:ext>
              </a:extLst>
            </p:cNvPr>
            <p:cNvSpPr/>
            <p:nvPr/>
          </p:nvSpPr>
          <p:spPr>
            <a:xfrm>
              <a:off x="10715319" y="1434905"/>
              <a:ext cx="1110060" cy="1228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1034824-E77E-A143-A1E0-C1CA5F5AEB55}"/>
                </a:ext>
              </a:extLst>
            </p:cNvPr>
            <p:cNvSpPr/>
            <p:nvPr/>
          </p:nvSpPr>
          <p:spPr>
            <a:xfrm>
              <a:off x="10715319" y="2548474"/>
              <a:ext cx="994668" cy="1228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CBAD95AC-C408-423F-5EFD-1B7478D1EFCF}"/>
                </a:ext>
              </a:extLst>
            </p:cNvPr>
            <p:cNvSpPr/>
            <p:nvPr/>
          </p:nvSpPr>
          <p:spPr>
            <a:xfrm>
              <a:off x="10565745" y="1991690"/>
              <a:ext cx="994668" cy="1228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73AD08A1-60ED-E0AA-FBCA-52A7ADECB2D4}"/>
                </a:ext>
              </a:extLst>
            </p:cNvPr>
            <p:cNvSpPr/>
            <p:nvPr/>
          </p:nvSpPr>
          <p:spPr>
            <a:xfrm>
              <a:off x="10547178" y="3459936"/>
              <a:ext cx="994668" cy="291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157767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609219" y="-1554648"/>
            <a:ext cx="9144000" cy="2387600"/>
          </a:xfrm>
        </p:spPr>
        <p:txBody>
          <a:bodyPr>
            <a:normAutofit/>
          </a:bodyPr>
          <a:lstStyle/>
          <a:p>
            <a:r>
              <a:rPr lang="en-GB" sz="2400" dirty="0">
                <a:latin typeface="Comic Sans MS" panose="030F0702030302020204" pitchFamily="66" charset="0"/>
              </a:rPr>
              <a:t>Writing Objectives</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011260F9-C1C5-4E35-BD89-928E01964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282" t="15475" r="22804" b="10516"/>
          <a:stretch>
            <a:fillRect/>
          </a:stretch>
        </p:blipFill>
        <p:spPr bwMode="auto">
          <a:xfrm>
            <a:off x="1613694" y="832952"/>
            <a:ext cx="8964612" cy="572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184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336374" y="-1598383"/>
            <a:ext cx="9144000" cy="2387600"/>
          </a:xfrm>
        </p:spPr>
        <p:txBody>
          <a:bodyPr>
            <a:normAutofit/>
          </a:bodyPr>
          <a:lstStyle/>
          <a:p>
            <a:r>
              <a:rPr lang="en-GB" sz="2400" dirty="0">
                <a:latin typeface="Comic Sans MS" panose="030F0702030302020204" pitchFamily="66" charset="0"/>
              </a:rPr>
              <a:t>Spelling, Punctuation and Grammar</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194537"/>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2">
            <a:extLst>
              <a:ext uri="{FF2B5EF4-FFF2-40B4-BE49-F238E27FC236}">
                <a16:creationId xmlns:a16="http://schemas.microsoft.com/office/drawing/2014/main" id="{6F5DA0C3-3CF3-4277-9505-BD5E8D992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718" t="10316" r="24146" b="6250"/>
          <a:stretch>
            <a:fillRect/>
          </a:stretch>
        </p:blipFill>
        <p:spPr bwMode="auto">
          <a:xfrm>
            <a:off x="2120354" y="871347"/>
            <a:ext cx="8856662" cy="576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3450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050F-5AB3-4358-9B90-305E43F0B78D}"/>
              </a:ext>
            </a:extLst>
          </p:cNvPr>
          <p:cNvSpPr>
            <a:spLocks noGrp="1"/>
          </p:cNvSpPr>
          <p:nvPr>
            <p:ph type="ctrTitle"/>
          </p:nvPr>
        </p:nvSpPr>
        <p:spPr>
          <a:xfrm>
            <a:off x="1335040" y="734794"/>
            <a:ext cx="10375251" cy="2387600"/>
          </a:xfrm>
        </p:spPr>
        <p:txBody>
          <a:bodyPr>
            <a:normAutofit fontScale="90000"/>
          </a:bodyPr>
          <a:lstStyle/>
          <a:p>
            <a:pPr algn="l"/>
            <a:r>
              <a:rPr lang="en-GB" sz="2700" dirty="0">
                <a:latin typeface="Comic Sans MS" panose="030F0702030302020204" pitchFamily="66" charset="0"/>
              </a:rPr>
              <a:t>Spellings</a:t>
            </a:r>
            <a:br>
              <a:rPr lang="en-GB" sz="2400" dirty="0">
                <a:latin typeface="Comic Sans MS" panose="030F0702030302020204" pitchFamily="66" charset="0"/>
              </a:rPr>
            </a:br>
            <a:br>
              <a:rPr lang="en-GB" sz="2400" dirty="0">
                <a:latin typeface="Comic Sans MS" panose="030F0702030302020204" pitchFamily="66" charset="0"/>
              </a:rPr>
            </a:br>
            <a:r>
              <a:rPr lang="en-GB" sz="2400" dirty="0">
                <a:latin typeface="Comic Sans MS" panose="030F0702030302020204" pitchFamily="66" charset="0"/>
              </a:rPr>
              <a:t>This year we have changed our spelling programme. We will now be using Spelling Shed.</a:t>
            </a:r>
            <a:br>
              <a:rPr lang="en-GB" sz="2400" dirty="0">
                <a:latin typeface="Comic Sans MS" panose="030F0702030302020204" pitchFamily="66" charset="0"/>
              </a:rPr>
            </a:br>
            <a:br>
              <a:rPr lang="en-GB" sz="2400" dirty="0">
                <a:latin typeface="Comic Sans MS" panose="030F0702030302020204" pitchFamily="66" charset="0"/>
              </a:rPr>
            </a:br>
            <a:r>
              <a:rPr lang="en-GB" sz="2400" dirty="0">
                <a:latin typeface="Comic Sans MS" panose="030F0702030302020204" pitchFamily="66" charset="0"/>
              </a:rPr>
              <a:t>The weekly spellings are practiced daily during our lessons.</a:t>
            </a:r>
            <a:br>
              <a:rPr lang="en-GB" sz="2400" dirty="0">
                <a:latin typeface="Comic Sans MS" panose="030F0702030302020204" pitchFamily="66" charset="0"/>
              </a:rPr>
            </a:br>
            <a:br>
              <a:rPr lang="en-GB" sz="2400" dirty="0">
                <a:latin typeface="Comic Sans MS" panose="030F0702030302020204" pitchFamily="66" charset="0"/>
              </a:rPr>
            </a:br>
            <a:r>
              <a:rPr lang="en-GB" sz="2400" dirty="0">
                <a:latin typeface="Comic Sans MS" panose="030F0702030302020204" pitchFamily="66" charset="0"/>
              </a:rPr>
              <a:t>In addition, we encourage children to practise their spellings at home so they are ready for the test on Friday. </a:t>
            </a:r>
          </a:p>
        </p:txBody>
      </p:sp>
      <p:pic>
        <p:nvPicPr>
          <p:cNvPr id="4" name="Picture 3">
            <a:extLst>
              <a:ext uri="{FF2B5EF4-FFF2-40B4-BE49-F238E27FC236}">
                <a16:creationId xmlns:a16="http://schemas.microsoft.com/office/drawing/2014/main" id="{BA614856-1B89-4282-9CDC-A266A056F7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362" y="336220"/>
            <a:ext cx="1000838" cy="993463"/>
          </a:xfrm>
          <a:prstGeom prst="rect">
            <a:avLst/>
          </a:prstGeom>
          <a:noFill/>
        </p:spPr>
      </p:pic>
      <p:sp>
        <p:nvSpPr>
          <p:cNvPr id="7" name="Rectangle 6">
            <a:extLst>
              <a:ext uri="{FF2B5EF4-FFF2-40B4-BE49-F238E27FC236}">
                <a16:creationId xmlns:a16="http://schemas.microsoft.com/office/drawing/2014/main" id="{D6E67927-C67B-451B-97B9-2828B5D2C093}"/>
              </a:ext>
            </a:extLst>
          </p:cNvPr>
          <p:cNvSpPr/>
          <p:nvPr/>
        </p:nvSpPr>
        <p:spPr>
          <a:xfrm>
            <a:off x="153619" y="194537"/>
            <a:ext cx="11808019" cy="655007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AFEE130D-EE1B-2C69-BC19-8C47704A6523}"/>
              </a:ext>
            </a:extLst>
          </p:cNvPr>
          <p:cNvPicPr>
            <a:picLocks noChangeAspect="1"/>
          </p:cNvPicPr>
          <p:nvPr/>
        </p:nvPicPr>
        <p:blipFill>
          <a:blip r:embed="rId3"/>
          <a:stretch>
            <a:fillRect/>
          </a:stretch>
        </p:blipFill>
        <p:spPr>
          <a:xfrm>
            <a:off x="6402725" y="2907469"/>
            <a:ext cx="5307566" cy="3674853"/>
          </a:xfrm>
          <a:prstGeom prst="rect">
            <a:avLst/>
          </a:prstGeom>
        </p:spPr>
      </p:pic>
      <p:pic>
        <p:nvPicPr>
          <p:cNvPr id="12" name="Picture 11">
            <a:extLst>
              <a:ext uri="{FF2B5EF4-FFF2-40B4-BE49-F238E27FC236}">
                <a16:creationId xmlns:a16="http://schemas.microsoft.com/office/drawing/2014/main" id="{363565A6-5C58-F513-F079-1ED4D070CCFE}"/>
              </a:ext>
            </a:extLst>
          </p:cNvPr>
          <p:cNvPicPr>
            <a:picLocks noChangeAspect="1"/>
          </p:cNvPicPr>
          <p:nvPr/>
        </p:nvPicPr>
        <p:blipFill>
          <a:blip r:embed="rId4"/>
          <a:stretch>
            <a:fillRect/>
          </a:stretch>
        </p:blipFill>
        <p:spPr>
          <a:xfrm>
            <a:off x="354525" y="3250885"/>
            <a:ext cx="5741475" cy="3202946"/>
          </a:xfrm>
          <a:prstGeom prst="rect">
            <a:avLst/>
          </a:prstGeom>
        </p:spPr>
      </p:pic>
    </p:spTree>
    <p:extLst>
      <p:ext uri="{BB962C8B-B14F-4D97-AF65-F5344CB8AC3E}">
        <p14:creationId xmlns:p14="http://schemas.microsoft.com/office/powerpoint/2010/main" val="2896573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883</TotalTime>
  <Words>2175</Words>
  <Application>Microsoft Office PowerPoint</Application>
  <PresentationFormat>Widescreen</PresentationFormat>
  <Paragraphs>183</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Century Gothic</vt:lpstr>
      <vt:lpstr>Comic Sans MS</vt:lpstr>
      <vt:lpstr>Courier New</vt:lpstr>
      <vt:lpstr>Office Theme</vt:lpstr>
      <vt:lpstr>Welcome to Year 6!</vt:lpstr>
      <vt:lpstr>  School starts at 8:45am and we dismiss at 3.30pm. If you would like your child to walk home alone – you must complete a new consent form on ParentPay.  The behaviour system remains the same, with children being awarded a house point for demonstrating the agreed  behaviour expectations and consequences will be in line with our behaviour policy.  As many children walk home by themselves, we understand that parents want to be able to be in contact with children. However, please note that we have a no phone policy for safeguarding purposes. If pick-up arrangements change, please contact the office.  PE on Tuesdays and Thursdays!   Homework  - SPaG, Reading and Maths will be set weekly on Google Classroom Topic Project- set termly (See termly curriculum newsletter) Spellings- set on Monday, tested on Friday. (See website for list) In addition, Spelling homework sheet related to the weekly spellings.    </vt:lpstr>
      <vt:lpstr>      We are a uniform school!  Our school uniform consists grey skirts, culottes, trousers or shorts. Royal blue or yellow polo shirt, sweatshirt or fleece with or without the school logo. Children may wear blue or yellow check summer dresses. All pupils must wear black shoes or all black trainers. No leggings, tracksuit bottoms or cycle shorts please.  PE will be on Tuesdays and Thursdays, please come in wearing your school PE kit; white t-shirt, plain navy or black shorts, plain navy or black tracksuit (with or without the school logo) and black trainers.  Note – During Sports Day, children will be asked to wear a t-shirt representing the colour of their house.  Children with hair longer than their shoulders should have it tied back and children should not wear any jewellery, with the exception of watches and stud earrings.   </vt:lpstr>
      <vt:lpstr>         </vt:lpstr>
      <vt:lpstr> Curriculum Map      </vt:lpstr>
      <vt:lpstr>Guided Reading Texts</vt:lpstr>
      <vt:lpstr>Writing Objectives</vt:lpstr>
      <vt:lpstr>Spelling, Punctuation and Grammar</vt:lpstr>
      <vt:lpstr>Spellings  This year we have changed our spelling programme. We will now be using Spelling Shed.  The weekly spellings are practiced daily during our lessons.  In addition, we encourage children to practise their spellings at home so they are ready for the test on Friday. </vt:lpstr>
      <vt:lpstr>Maths Objectives</vt:lpstr>
      <vt:lpstr>PE/Sporting Events</vt:lpstr>
      <vt:lpstr>Cultural Capital</vt:lpstr>
      <vt:lpstr>     Questions?        </vt:lpstr>
      <vt:lpstr>SATs – Why are they important?</vt:lpstr>
      <vt:lpstr>SATs</vt:lpstr>
      <vt:lpstr>     Assessment Programme        </vt:lpstr>
      <vt:lpstr>Baseline Assessment Information</vt:lpstr>
      <vt:lpstr>Reporting progress</vt:lpstr>
      <vt:lpstr>     End of term assessment reports        </vt:lpstr>
      <vt:lpstr>     Questions?        </vt:lpstr>
      <vt:lpstr>Secondary School Transition and Admissions</vt:lpstr>
      <vt:lpstr>    Admissions        </vt:lpstr>
      <vt:lpstr>     Questions?        </vt:lpstr>
      <vt:lpstr>Residential</vt:lpstr>
      <vt:lpstr>        Daily reading and more reading!  Weekly maths, reading and SPaG tasks set on Google Classroom  Spellings – See website for list  TT Rockstars  SATS booster books – CGP books    </vt:lpstr>
      <vt:lpstr>        Here at Stillness Junior School we use a wide variety of communication tools to keep everyone informed.  Programme of Events: This is a detailed document outlining the trips that compliment our program of study.  Curriculum Newsletter: This termly communication from Year Group Leaders highlights specific information about the curriculum content.  Monthly Newsletter: This will be emailed out to you on the first day of the month.  Leadership Update: This is a weekly communication from Mrs Nichol, Headteacher and will be sent out every Tuesday. This communication will cover the upcoming week including events planned for the week.  Special Edition Newsletters: You will receive one newsletter a year from each subject leaders sharing information and resources about their subject.       </vt:lpstr>
      <vt:lpstr>     Pupil Premium Funding        </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6!</dc:title>
  <dc:creator>Louise Threadgold</dc:creator>
  <cp:lastModifiedBy>Zoe Renner-Thomas</cp:lastModifiedBy>
  <cp:revision>79</cp:revision>
  <dcterms:created xsi:type="dcterms:W3CDTF">2023-09-05T19:04:44Z</dcterms:created>
  <dcterms:modified xsi:type="dcterms:W3CDTF">2025-09-11T12:17:36Z</dcterms:modified>
</cp:coreProperties>
</file>