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7" r:id="rId3"/>
    <p:sldId id="277" r:id="rId4"/>
    <p:sldId id="260" r:id="rId5"/>
    <p:sldId id="280" r:id="rId6"/>
    <p:sldId id="272" r:id="rId7"/>
    <p:sldId id="284" r:id="rId8"/>
    <p:sldId id="283" r:id="rId9"/>
    <p:sldId id="256" r:id="rId10"/>
    <p:sldId id="281" r:id="rId11"/>
    <p:sldId id="269" r:id="rId12"/>
    <p:sldId id="273" r:id="rId13"/>
    <p:sldId id="261" r:id="rId14"/>
    <p:sldId id="275" r:id="rId15"/>
    <p:sldId id="276" r:id="rId16"/>
    <p:sldId id="282" r:id="rId17"/>
    <p:sldId id="278" r:id="rId18"/>
    <p:sldId id="274" r:id="rId19"/>
    <p:sldId id="2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74" d="100"/>
          <a:sy n="74" d="100"/>
        </p:scale>
        <p:origin x="72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AA7EA-E9E0-478C-A277-7AF3791E97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B813D49-3C41-48CD-A009-14EE4DC56A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42E26F8-40E7-4E73-BB2F-E3707FE00F0E}"/>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C0FD25EB-83B8-47B6-BF48-3974A6CAB6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022F10-F16E-418E-871E-43D3B3B1B9C3}"/>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3486082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FB3E1-9707-41CF-A060-52809E518C6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0C2478B-D345-4EA1-9972-9236E115C6F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382D55-3168-4F83-8DC3-B9B2EAC7752A}"/>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A80A9FDC-A918-4968-9ED3-C0CD3A6C6E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444B48-D373-41AA-806C-834136CE2E8A}"/>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2333106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6B636-95D6-48D2-B778-0B9E416B93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9C35E87-D0F1-4B69-9E8C-6AFFE9DB1A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1C748BB-D651-423E-8DA7-CDD7BA7E1004}"/>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D0C256FF-4F8C-4737-92C8-D916E46982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097CFF-CD7E-4875-91DC-77AC1B39A6CD}"/>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2680284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4E254-0ED9-4412-BBC9-A6029124BD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550315E-79BA-49FA-86F7-C8FC1F466EF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852E810-5D07-4D05-839F-37636F6A3D0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C652EDA-CF55-4998-AA46-464D0806D936}"/>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6" name="Footer Placeholder 5">
            <a:extLst>
              <a:ext uri="{FF2B5EF4-FFF2-40B4-BE49-F238E27FC236}">
                <a16:creationId xmlns:a16="http://schemas.microsoft.com/office/drawing/2014/main" id="{471C1EB2-7109-4D94-8C54-505873B3A0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1F9E64-C2B3-4360-8F34-82C4BA260170}"/>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1536260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5C2B-757B-4ECC-94A5-C97AD97EE6F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BA28499-4DD4-495A-B095-1BFA5A7080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A9B9233-7856-43CD-9593-DD27A07B92F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32DCB96-D31A-4F5D-B542-596240B61F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AF78EEB-C919-4BCE-924E-0609BBE15B8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E6971C8-B0BC-4BA7-BC84-8FA41E003F18}"/>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8" name="Footer Placeholder 7">
            <a:extLst>
              <a:ext uri="{FF2B5EF4-FFF2-40B4-BE49-F238E27FC236}">
                <a16:creationId xmlns:a16="http://schemas.microsoft.com/office/drawing/2014/main" id="{3B3A7DAF-501F-435F-B591-6F34BA698FC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F712067-857B-4F67-B1F5-15543C995E7F}"/>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771685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49094-96D0-496D-93C5-4A4796FB71D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7F1654A-C65E-4ADD-B1A2-ECF1AD48D354}"/>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4" name="Footer Placeholder 3">
            <a:extLst>
              <a:ext uri="{FF2B5EF4-FFF2-40B4-BE49-F238E27FC236}">
                <a16:creationId xmlns:a16="http://schemas.microsoft.com/office/drawing/2014/main" id="{AD00350C-559B-43FB-85BA-DA499BE639D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BB14ECE-6ACC-4934-A812-C4D87672A993}"/>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539616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CD22B2-7931-4F6A-AECC-9C094030B04D}"/>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3" name="Footer Placeholder 2">
            <a:extLst>
              <a:ext uri="{FF2B5EF4-FFF2-40B4-BE49-F238E27FC236}">
                <a16:creationId xmlns:a16="http://schemas.microsoft.com/office/drawing/2014/main" id="{B1C5AA49-6DD9-4BEE-B91F-02AA944B818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9A4631B-0D24-4B7B-AE74-4547F3EE8F05}"/>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3628720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8EB32-12B2-4C65-9631-E6E8A9FB62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A162117-9E02-4BF0-8473-04614FE2A4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ADE4522-F082-4D5B-B4C5-9051CDED64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FE1AA0-871D-4C06-95A0-A52F25FBC475}"/>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6" name="Footer Placeholder 5">
            <a:extLst>
              <a:ext uri="{FF2B5EF4-FFF2-40B4-BE49-F238E27FC236}">
                <a16:creationId xmlns:a16="http://schemas.microsoft.com/office/drawing/2014/main" id="{684E76E1-3AF4-43FA-B4F5-D685C0E2D2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A78EDD-EA46-4EF6-AD39-3D506D4B9D53}"/>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3354388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A8435-545C-4ACE-81EC-C3DAC025D3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6FC6592-34AD-47E3-96AB-4640CC9104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A81B0A1-EEF1-4583-A181-213091EAAE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854CD76-B282-4CA1-B7D3-D687C3459534}"/>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6" name="Footer Placeholder 5">
            <a:extLst>
              <a:ext uri="{FF2B5EF4-FFF2-40B4-BE49-F238E27FC236}">
                <a16:creationId xmlns:a16="http://schemas.microsoft.com/office/drawing/2014/main" id="{1C9DB7FB-3667-4BEF-8EF0-0E33EBA580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BF7C5C-A4A8-429D-B2CB-5C0C976BA22A}"/>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2485732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1E093-08AE-4FEB-AB72-F4F4D71488B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C2404AF-6D10-4A6F-919C-8EB81718371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24D3AA-68C9-4D52-983C-8E52E064FE0D}"/>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B98CF9B0-9F5D-46D0-8044-373F3524D8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07C1709-E534-4876-B480-3EA67D29F134}"/>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427045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E21FE6-7F38-4A9B-823F-ACAA9EFF8EA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FAEFB3-FF7B-48C3-9FA3-D70C3722425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76326E-382D-4E55-A07D-DCE3460E168A}"/>
              </a:ext>
            </a:extLst>
          </p:cNvPr>
          <p:cNvSpPr>
            <a:spLocks noGrp="1"/>
          </p:cNvSpPr>
          <p:nvPr>
            <p:ph type="dt" sz="half" idx="10"/>
          </p:nvPr>
        </p:nvSpPr>
        <p:spPr/>
        <p:txBody>
          <a:body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89189E8B-8B26-46A1-86D9-AC65E25EC2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8F81B7-BB7C-4A98-A11D-672E822D09F1}"/>
              </a:ext>
            </a:extLst>
          </p:cNvPr>
          <p:cNvSpPr>
            <a:spLocks noGrp="1"/>
          </p:cNvSpPr>
          <p:nvPr>
            <p:ph type="sldNum" sz="quarter" idx="12"/>
          </p:nvPr>
        </p:nvSpPr>
        <p:spPr/>
        <p:txBody>
          <a:bodyPr/>
          <a:lstStyle/>
          <a:p>
            <a:fld id="{8464DCBF-0B9D-4D8D-8804-ACB53B337C35}" type="slidenum">
              <a:rPr lang="en-GB" smtClean="0"/>
              <a:t>‹#›</a:t>
            </a:fld>
            <a:endParaRPr lang="en-GB"/>
          </a:p>
        </p:txBody>
      </p:sp>
    </p:spTree>
    <p:extLst>
      <p:ext uri="{BB962C8B-B14F-4D97-AF65-F5344CB8AC3E}">
        <p14:creationId xmlns:p14="http://schemas.microsoft.com/office/powerpoint/2010/main" val="1220290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7FF4B9-2060-4693-85D3-7A23275B97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37157EB-8B53-45E0-B1CB-68D817FCFE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6CC84C-CD73-4BE7-9189-FBE0288E50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3D46A0-8A07-4105-B247-4EA8A3EEBF92}" type="datetimeFigureOut">
              <a:rPr lang="en-GB" smtClean="0"/>
              <a:t>18/09/2026</a:t>
            </a:fld>
            <a:endParaRPr lang="en-GB"/>
          </a:p>
        </p:txBody>
      </p:sp>
      <p:sp>
        <p:nvSpPr>
          <p:cNvPr id="5" name="Footer Placeholder 4">
            <a:extLst>
              <a:ext uri="{FF2B5EF4-FFF2-40B4-BE49-F238E27FC236}">
                <a16:creationId xmlns:a16="http://schemas.microsoft.com/office/drawing/2014/main" id="{8B0427E7-4999-465B-9812-419527923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ADCBF16-8225-48E4-A35E-8C54D05DCF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64DCBF-0B9D-4D8D-8804-ACB53B337C35}" type="slidenum">
              <a:rPr lang="en-GB" smtClean="0"/>
              <a:t>‹#›</a:t>
            </a:fld>
            <a:endParaRPr lang="en-GB"/>
          </a:p>
        </p:txBody>
      </p:sp>
    </p:spTree>
    <p:extLst>
      <p:ext uri="{BB962C8B-B14F-4D97-AF65-F5344CB8AC3E}">
        <p14:creationId xmlns:p14="http://schemas.microsoft.com/office/powerpoint/2010/main" val="906115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mailto:admin@stillnessjs.lewisham.sch.uk" TargetMode="External"/><Relationship Id="rId2" Type="http://schemas.openxmlformats.org/officeDocument/2006/relationships/hyperlink" Target="mailto:y3@stillnessjs.lewisham.sch.uk" TargetMode="Externa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490381" y="406400"/>
            <a:ext cx="9144000" cy="2387600"/>
          </a:xfrm>
        </p:spPr>
        <p:txBody>
          <a:bodyPr/>
          <a:lstStyle/>
          <a:p>
            <a:r>
              <a:rPr lang="en-GB" dirty="0"/>
              <a:t>Welcome to Year 3!</a:t>
            </a:r>
          </a:p>
        </p:txBody>
      </p:sp>
      <p:sp>
        <p:nvSpPr>
          <p:cNvPr id="3" name="Subtitle 2">
            <a:extLst>
              <a:ext uri="{FF2B5EF4-FFF2-40B4-BE49-F238E27FC236}">
                <a16:creationId xmlns:a16="http://schemas.microsoft.com/office/drawing/2014/main" id="{A2505E02-7960-4A1E-96F7-59C23E0FD81A}"/>
              </a:ext>
            </a:extLst>
          </p:cNvPr>
          <p:cNvSpPr>
            <a:spLocks noGrp="1"/>
          </p:cNvSpPr>
          <p:nvPr>
            <p:ph type="subTitle" idx="1"/>
          </p:nvPr>
        </p:nvSpPr>
        <p:spPr>
          <a:xfrm>
            <a:off x="1524000" y="3602037"/>
            <a:ext cx="9144000" cy="2387599"/>
          </a:xfrm>
        </p:spPr>
        <p:txBody>
          <a:bodyPr>
            <a:normAutofit fontScale="62500" lnSpcReduction="20000"/>
          </a:bodyPr>
          <a:lstStyle/>
          <a:p>
            <a:pPr>
              <a:defRPr/>
            </a:pPr>
            <a:r>
              <a:rPr lang="en-GB" altLang="en-US" sz="5000" dirty="0"/>
              <a:t>Mrs Chisholm (Y3 Lead)</a:t>
            </a:r>
          </a:p>
          <a:p>
            <a:pPr>
              <a:defRPr/>
            </a:pPr>
            <a:r>
              <a:rPr lang="en-GB" altLang="en-US" sz="5000" dirty="0"/>
              <a:t>Miss Fatania</a:t>
            </a:r>
          </a:p>
          <a:p>
            <a:pPr>
              <a:defRPr/>
            </a:pPr>
            <a:r>
              <a:rPr lang="en-GB" altLang="en-US" sz="5000" dirty="0"/>
              <a:t>Miss </a:t>
            </a:r>
            <a:r>
              <a:rPr lang="en-GB" altLang="en-US" sz="5000" dirty="0" err="1"/>
              <a:t>Akinbobola</a:t>
            </a:r>
            <a:r>
              <a:rPr lang="en-GB" altLang="en-US" sz="5000" dirty="0"/>
              <a:t> (Teaching Assistant)</a:t>
            </a:r>
          </a:p>
          <a:p>
            <a:pPr>
              <a:defRPr/>
            </a:pPr>
            <a:r>
              <a:rPr lang="en-GB" altLang="en-US" sz="5000" dirty="0"/>
              <a:t>Mrs Renner-Thomas</a:t>
            </a:r>
          </a:p>
          <a:p>
            <a:pPr>
              <a:defRPr/>
            </a:pPr>
            <a:r>
              <a:rPr lang="en-GB" altLang="en-US" sz="5000" dirty="0"/>
              <a:t>Mrs Kelly ( Tuesdays)</a:t>
            </a:r>
          </a:p>
          <a:p>
            <a:pPr>
              <a:defRPr/>
            </a:pPr>
            <a:endParaRPr lang="en-GB" altLang="en-US"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85334EF7-1542-4A45-ABB2-2231DD042A79}"/>
              </a:ext>
            </a:extLst>
          </p:cNvPr>
          <p:cNvSpPr/>
          <p:nvPr/>
        </p:nvSpPr>
        <p:spPr>
          <a:xfrm>
            <a:off x="230362" y="194537"/>
            <a:ext cx="11664038" cy="646892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96595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524000" y="4071438"/>
            <a:ext cx="9144000" cy="2387600"/>
          </a:xfrm>
        </p:spPr>
        <p:txBody>
          <a:bodyPr>
            <a:noAutofit/>
          </a:bodyPr>
          <a:lstStyle/>
          <a:p>
            <a:pPr>
              <a:defRPr/>
            </a:pPr>
            <a:br>
              <a:rPr lang="en-GB" sz="2000" dirty="0">
                <a:latin typeface="Comic Sans MS" panose="030F0702030302020204" pitchFamily="66" charset="0"/>
              </a:rPr>
            </a:br>
            <a:r>
              <a:rPr lang="en-GB" sz="2800" dirty="0">
                <a:latin typeface="Comic Sans MS" panose="030F0702030302020204" pitchFamily="66" charset="0"/>
              </a:rPr>
              <a:t>REMINDERS</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School starts at 8:45 and finishes at 3.30pm. </a:t>
            </a: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We are a uniform school! </a:t>
            </a: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PE will be on Monday and Friday.</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3200" dirty="0">
                <a:solidFill>
                  <a:srgbClr val="0070C0"/>
                </a:solidFill>
                <a:latin typeface="Comic Sans MS" panose="030F0702030302020204" pitchFamily="66" charset="0"/>
              </a:rPr>
            </a:br>
            <a:r>
              <a:rPr lang="en-US" sz="3200" dirty="0">
                <a:solidFill>
                  <a:srgbClr val="0070C0"/>
                </a:solidFill>
                <a:latin typeface="Comic Sans MS" panose="030F0702030302020204" pitchFamily="66" charset="0"/>
              </a:rPr>
              <a:t>Please check the school’s website for letters and information about the curriculum.</a:t>
            </a:r>
            <a:br>
              <a:rPr lang="en-US" sz="3200" dirty="0">
                <a:solidFill>
                  <a:srgbClr val="0070C0"/>
                </a:solidFill>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CF21F5BE-0FE6-4D54-B66B-3DB491C1ABD1}"/>
              </a:ext>
            </a:extLst>
          </p:cNvPr>
          <p:cNvSpPr/>
          <p:nvPr/>
        </p:nvSpPr>
        <p:spPr>
          <a:xfrm>
            <a:off x="122400" y="136800"/>
            <a:ext cx="11839238" cy="642960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27636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524618" y="4650463"/>
            <a:ext cx="8224527" cy="2387600"/>
          </a:xfrm>
        </p:spPr>
        <p:txBody>
          <a:bodyPr>
            <a:noAutofit/>
          </a:bodyPr>
          <a:lstStyle/>
          <a:p>
            <a:pPr algn="l"/>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2000" b="1" dirty="0">
                <a:latin typeface="Comic Sans MS" panose="030F0702030302020204" pitchFamily="66" charset="0"/>
              </a:rPr>
              <a:t>We are a uniform school! </a:t>
            </a:r>
            <a:br>
              <a:rPr lang="en-GB" sz="2000" dirty="0">
                <a:latin typeface="Comic Sans MS" panose="030F0702030302020204" pitchFamily="66" charset="0"/>
              </a:rPr>
            </a:br>
            <a:r>
              <a:rPr lang="en-GB" sz="2000" dirty="0">
                <a:latin typeface="Comic Sans MS" panose="030F0702030302020204" pitchFamily="66" charset="0"/>
              </a:rPr>
              <a:t>Our school uniform consists </a:t>
            </a:r>
            <a:r>
              <a:rPr lang="en-GB" sz="2000" b="1" u="sng" dirty="0">
                <a:latin typeface="Comic Sans MS" panose="030F0702030302020204" pitchFamily="66" charset="0"/>
              </a:rPr>
              <a:t>grey</a:t>
            </a:r>
            <a:r>
              <a:rPr lang="en-GB" sz="2000" dirty="0">
                <a:latin typeface="Comic Sans MS" panose="030F0702030302020204" pitchFamily="66" charset="0"/>
              </a:rPr>
              <a:t> skirts, culottes, trousers or shorts. Royal blue or yellow polo shirt, sweatshirt or fleece with or without the school logo. Children may wear blue or yellow check summer dresses. All pupils must wear black shoes or all black trainers. </a:t>
            </a:r>
            <a:r>
              <a:rPr lang="en-GB" sz="2000" b="1" u="sng" dirty="0">
                <a:latin typeface="Comic Sans MS" panose="030F0702030302020204" pitchFamily="66" charset="0"/>
              </a:rPr>
              <a:t>No leggings, tracksuit bottoms or cycle shorts please.</a:t>
            </a:r>
            <a:br>
              <a:rPr lang="en-GB" sz="2000" b="1" dirty="0">
                <a:latin typeface="Comic Sans MS" panose="030F0702030302020204" pitchFamily="66" charset="0"/>
              </a:rPr>
            </a:br>
            <a:br>
              <a:rPr lang="en-GB" sz="2000" b="1" dirty="0">
                <a:latin typeface="Comic Sans MS" panose="030F0702030302020204" pitchFamily="66" charset="0"/>
              </a:rPr>
            </a:br>
            <a:r>
              <a:rPr lang="en-GB" sz="2000" dirty="0">
                <a:latin typeface="Comic Sans MS" panose="030F0702030302020204" pitchFamily="66" charset="0"/>
              </a:rPr>
              <a:t>PE will be on </a:t>
            </a:r>
            <a:r>
              <a:rPr lang="en-GB" sz="2000" b="1" dirty="0">
                <a:solidFill>
                  <a:srgbClr val="FF0000"/>
                </a:solidFill>
                <a:latin typeface="Comic Sans MS" panose="030F0702030302020204" pitchFamily="66" charset="0"/>
              </a:rPr>
              <a:t>Monday and Friday. </a:t>
            </a:r>
            <a:r>
              <a:rPr lang="en-GB" sz="2000" b="1" dirty="0">
                <a:latin typeface="Comic Sans MS" panose="030F0702030302020204" pitchFamily="66" charset="0"/>
              </a:rPr>
              <a:t>P</a:t>
            </a:r>
            <a:r>
              <a:rPr lang="en-GB" sz="2000" dirty="0">
                <a:latin typeface="Comic Sans MS" panose="030F0702030302020204" pitchFamily="66" charset="0"/>
              </a:rPr>
              <a:t>lease come in wearing your school PE kit; white t-shirt, </a:t>
            </a:r>
            <a:r>
              <a:rPr lang="en-GB" sz="2000" b="1" u="sng" dirty="0">
                <a:latin typeface="Comic Sans MS" panose="030F0702030302020204" pitchFamily="66" charset="0"/>
              </a:rPr>
              <a:t>plain</a:t>
            </a:r>
            <a:r>
              <a:rPr lang="en-GB" sz="2000" dirty="0">
                <a:latin typeface="Comic Sans MS" panose="030F0702030302020204" pitchFamily="66" charset="0"/>
              </a:rPr>
              <a:t> navy or black shorts, plain navy or black tracksuit (with or without the school logo) and black trainers. </a:t>
            </a:r>
            <a:r>
              <a:rPr lang="en-GB" sz="2000" b="1" u="sng" dirty="0">
                <a:latin typeface="Comic Sans MS" panose="030F0702030302020204" pitchFamily="66" charset="0"/>
              </a:rPr>
              <a:t>No leggings or cycling shorts please.</a:t>
            </a:r>
            <a:br>
              <a:rPr lang="en-GB" sz="2000" dirty="0">
                <a:latin typeface="Comic Sans MS" panose="030F0702030302020204" pitchFamily="66" charset="0"/>
              </a:rPr>
            </a:br>
            <a:br>
              <a:rPr lang="en-GB" sz="2000" dirty="0">
                <a:latin typeface="Comic Sans MS" panose="030F0702030302020204" pitchFamily="66" charset="0"/>
              </a:rPr>
            </a:br>
            <a:r>
              <a:rPr lang="en-GB" sz="2000" dirty="0">
                <a:solidFill>
                  <a:srgbClr val="00B050"/>
                </a:solidFill>
                <a:latin typeface="Comic Sans MS" panose="030F0702030302020204" pitchFamily="66" charset="0"/>
              </a:rPr>
              <a:t>Note – During Sports Day, children will be asked to wear a t-shirt representing the colour of their house.</a:t>
            </a:r>
            <a:br>
              <a:rPr lang="en-GB" sz="2000" dirty="0">
                <a:solidFill>
                  <a:srgbClr val="00B050"/>
                </a:solidFill>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Children with hair longer than their shoulders should have it tied back and children should not wear any jewellery, with the exception of watches and stud earrings.</a:t>
            </a: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latin typeface="Comic Sans MS" panose="030F0702030302020204" pitchFamily="66" charset="0"/>
            </a:endParaRP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CF21F5BE-0FE6-4D54-B66B-3DB491C1ABD1}"/>
              </a:ext>
            </a:extLst>
          </p:cNvPr>
          <p:cNvSpPr/>
          <p:nvPr/>
        </p:nvSpPr>
        <p:spPr>
          <a:xfrm>
            <a:off x="122400" y="136800"/>
            <a:ext cx="11839238" cy="642960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7DD8F652-C0E9-4827-81A8-A05E1715192C}"/>
              </a:ext>
            </a:extLst>
          </p:cNvPr>
          <p:cNvSpPr txBox="1"/>
          <p:nvPr/>
        </p:nvSpPr>
        <p:spPr>
          <a:xfrm>
            <a:off x="1231200" y="446809"/>
            <a:ext cx="4005818" cy="461665"/>
          </a:xfrm>
          <a:prstGeom prst="rect">
            <a:avLst/>
          </a:prstGeom>
          <a:noFill/>
        </p:spPr>
        <p:txBody>
          <a:bodyPr wrap="square" rtlCol="0">
            <a:spAutoFit/>
          </a:bodyPr>
          <a:lstStyle/>
          <a:p>
            <a:r>
              <a:rPr lang="en-GB" sz="2400" dirty="0">
                <a:latin typeface="Comic Sans MS" panose="030F0702030302020204" pitchFamily="66" charset="0"/>
              </a:rPr>
              <a:t>Uniform</a:t>
            </a:r>
          </a:p>
        </p:txBody>
      </p:sp>
      <p:pic>
        <p:nvPicPr>
          <p:cNvPr id="3074" name="Picture 2" descr="Plain White PE T-Shirt"/>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550906" y="2579325"/>
            <a:ext cx="1392382" cy="139238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hite Polo Shirt |General Schoolwear | Loop"/>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723664" y="2515362"/>
            <a:ext cx="972164" cy="145634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oy's Navy Blue Sports Shorts - School Days Direct"/>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552835" y="3840480"/>
            <a:ext cx="1138812" cy="113881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didas Kids Boys TENSAUR School Shoes Black Trainers Casual Sneakers Strap  | eBay"/>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625941" y="3884984"/>
            <a:ext cx="922713" cy="9227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7"/>
          <a:stretch>
            <a:fillRect/>
          </a:stretch>
        </p:blipFill>
        <p:spPr>
          <a:xfrm>
            <a:off x="8821314" y="3698929"/>
            <a:ext cx="800446" cy="1542398"/>
          </a:xfrm>
          <a:prstGeom prst="rect">
            <a:avLst/>
          </a:prstGeom>
        </p:spPr>
      </p:pic>
      <p:pic>
        <p:nvPicPr>
          <p:cNvPr id="7" name="Picture 6"/>
          <p:cNvPicPr>
            <a:picLocks noChangeAspect="1"/>
          </p:cNvPicPr>
          <p:nvPr/>
        </p:nvPicPr>
        <p:blipFill>
          <a:blip r:embed="rId8"/>
          <a:stretch>
            <a:fillRect/>
          </a:stretch>
        </p:blipFill>
        <p:spPr>
          <a:xfrm>
            <a:off x="8590047" y="2454012"/>
            <a:ext cx="1055110" cy="1290460"/>
          </a:xfrm>
          <a:prstGeom prst="rect">
            <a:avLst/>
          </a:prstGeom>
        </p:spPr>
      </p:pic>
    </p:spTree>
    <p:extLst>
      <p:ext uri="{BB962C8B-B14F-4D97-AF65-F5344CB8AC3E}">
        <p14:creationId xmlns:p14="http://schemas.microsoft.com/office/powerpoint/2010/main" val="65953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876471" y="191564"/>
            <a:ext cx="9144000" cy="2387600"/>
          </a:xfrm>
        </p:spPr>
        <p:txBody>
          <a:bodyPr>
            <a:noAutofit/>
          </a:bodyPr>
          <a:lstStyle/>
          <a:p>
            <a:pPr>
              <a:defRPr/>
            </a:pPr>
            <a:br>
              <a:rPr lang="en-GB" sz="2000" dirty="0">
                <a:latin typeface="Comic Sans MS" panose="030F0702030302020204" pitchFamily="66" charset="0"/>
              </a:rPr>
            </a:br>
            <a:r>
              <a:rPr lang="en-GB" sz="2800" dirty="0">
                <a:latin typeface="Comic Sans MS" panose="030F0702030302020204" pitchFamily="66" charset="0"/>
              </a:rPr>
              <a:t>Curriculum Map </a:t>
            </a:r>
            <a:br>
              <a:rPr lang="en-GB" sz="28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pic>
        <p:nvPicPr>
          <p:cNvPr id="3" name="Picture 2">
            <a:extLst>
              <a:ext uri="{FF2B5EF4-FFF2-40B4-BE49-F238E27FC236}">
                <a16:creationId xmlns:a16="http://schemas.microsoft.com/office/drawing/2014/main" id="{0E84DDF3-E963-452D-8BD2-6F8102E95DA3}"/>
              </a:ext>
            </a:extLst>
          </p:cNvPr>
          <p:cNvPicPr>
            <a:picLocks noChangeAspect="1"/>
          </p:cNvPicPr>
          <p:nvPr/>
        </p:nvPicPr>
        <p:blipFill>
          <a:blip r:embed="rId3"/>
          <a:stretch>
            <a:fillRect/>
          </a:stretch>
        </p:blipFill>
        <p:spPr>
          <a:xfrm>
            <a:off x="7339784" y="355454"/>
            <a:ext cx="4489543" cy="6147092"/>
          </a:xfrm>
          <a:prstGeom prst="rect">
            <a:avLst/>
          </a:prstGeom>
        </p:spPr>
      </p:pic>
      <p:sp>
        <p:nvSpPr>
          <p:cNvPr id="5" name="Rectangle 4">
            <a:extLst>
              <a:ext uri="{FF2B5EF4-FFF2-40B4-BE49-F238E27FC236}">
                <a16:creationId xmlns:a16="http://schemas.microsoft.com/office/drawing/2014/main" id="{32D5924A-055E-4CD2-AAD7-65CC37F8163C}"/>
              </a:ext>
            </a:extLst>
          </p:cNvPr>
          <p:cNvSpPr/>
          <p:nvPr/>
        </p:nvSpPr>
        <p:spPr>
          <a:xfrm>
            <a:off x="899386" y="948690"/>
            <a:ext cx="6096000" cy="5355312"/>
          </a:xfrm>
          <a:prstGeom prst="rect">
            <a:avLst/>
          </a:prstGeom>
        </p:spPr>
        <p:txBody>
          <a:bodyPr>
            <a:spAutoFit/>
          </a:bodyPr>
          <a:lstStyle/>
          <a:p>
            <a:r>
              <a:rPr lang="en-GB" dirty="0">
                <a:solidFill>
                  <a:srgbClr val="002060"/>
                </a:solidFill>
                <a:latin typeface="Google Sans"/>
              </a:rPr>
              <a:t>As your child transitions into Key Stage 2, our curriculum focuses on building ambitious, curious, and independent learners. In </a:t>
            </a:r>
            <a:r>
              <a:rPr lang="en-GB" b="1" dirty="0">
                <a:solidFill>
                  <a:srgbClr val="002060"/>
                </a:solidFill>
                <a:latin typeface="Google Sans"/>
              </a:rPr>
              <a:t>Maths</a:t>
            </a:r>
            <a:r>
              <a:rPr lang="en-GB" dirty="0">
                <a:solidFill>
                  <a:srgbClr val="002060"/>
                </a:solidFill>
                <a:latin typeface="Google Sans"/>
              </a:rPr>
              <a:t>, we follow the mastery-focused </a:t>
            </a:r>
            <a:r>
              <a:rPr lang="en-GB" i="1" dirty="0">
                <a:solidFill>
                  <a:srgbClr val="002060"/>
                </a:solidFill>
                <a:latin typeface="Google Sans"/>
              </a:rPr>
              <a:t>White Rose</a:t>
            </a:r>
            <a:r>
              <a:rPr lang="en-GB" dirty="0">
                <a:solidFill>
                  <a:srgbClr val="002060"/>
                </a:solidFill>
                <a:latin typeface="Google Sans"/>
              </a:rPr>
              <a:t> framework to embed deep problem-solving and reasoning skills. In </a:t>
            </a:r>
            <a:r>
              <a:rPr lang="en-GB" b="1" dirty="0">
                <a:solidFill>
                  <a:srgbClr val="002060"/>
                </a:solidFill>
                <a:latin typeface="Google Sans"/>
              </a:rPr>
              <a:t>English</a:t>
            </a:r>
            <a:r>
              <a:rPr lang="en-GB" dirty="0">
                <a:solidFill>
                  <a:srgbClr val="002060"/>
                </a:solidFill>
                <a:latin typeface="Google Sans"/>
              </a:rPr>
              <a:t>, we use reading texts and visual literacy to nurture confident readers, creative writers, and expressive communicators.</a:t>
            </a:r>
          </a:p>
          <a:p>
            <a:endParaRPr lang="en-GB" dirty="0">
              <a:solidFill>
                <a:srgbClr val="002060"/>
              </a:solidFill>
              <a:latin typeface="Google Sans"/>
            </a:endParaRPr>
          </a:p>
          <a:p>
            <a:r>
              <a:rPr lang="en-GB" dirty="0">
                <a:solidFill>
                  <a:srgbClr val="002060"/>
                </a:solidFill>
                <a:latin typeface="Google Sans"/>
              </a:rPr>
              <a:t>Our foundation subjects are brought to life through captivating, cross-curricular termly topics: </a:t>
            </a:r>
            <a:r>
              <a:rPr lang="en-GB" b="1" dirty="0">
                <a:solidFill>
                  <a:srgbClr val="002060"/>
                </a:solidFill>
                <a:latin typeface="Google Sans"/>
              </a:rPr>
              <a:t>"Tribal Tales"</a:t>
            </a:r>
            <a:r>
              <a:rPr lang="en-GB" dirty="0">
                <a:solidFill>
                  <a:srgbClr val="002060"/>
                </a:solidFill>
                <a:latin typeface="Google Sans"/>
              </a:rPr>
              <a:t> in Autumn, </a:t>
            </a:r>
            <a:r>
              <a:rPr lang="en-GB" b="1" dirty="0">
                <a:solidFill>
                  <a:srgbClr val="002060"/>
                </a:solidFill>
                <a:latin typeface="Google Sans"/>
              </a:rPr>
              <a:t>"I am Warrior"</a:t>
            </a:r>
            <a:r>
              <a:rPr lang="en-GB" dirty="0">
                <a:solidFill>
                  <a:srgbClr val="002060"/>
                </a:solidFill>
                <a:latin typeface="Google Sans"/>
              </a:rPr>
              <a:t> in Spring, and </a:t>
            </a:r>
            <a:r>
              <a:rPr lang="en-GB" b="1" dirty="0">
                <a:solidFill>
                  <a:srgbClr val="002060"/>
                </a:solidFill>
                <a:latin typeface="Google Sans"/>
              </a:rPr>
              <a:t>"Tremors"</a:t>
            </a:r>
            <a:r>
              <a:rPr lang="en-GB" dirty="0">
                <a:solidFill>
                  <a:srgbClr val="002060"/>
                </a:solidFill>
                <a:latin typeface="Google Sans"/>
              </a:rPr>
              <a:t> in Summer, perfectly pairing history and geography with scientific investigations into forces, magnets, light, and rocks. Alongside core academics, your child will also enjoy music and Art taught by specialist teachers and will benefit from two weekly </a:t>
            </a:r>
            <a:r>
              <a:rPr lang="en-GB" b="1" dirty="0">
                <a:solidFill>
                  <a:srgbClr val="002060"/>
                </a:solidFill>
                <a:latin typeface="Google Sans"/>
              </a:rPr>
              <a:t>PE lessons</a:t>
            </a:r>
            <a:r>
              <a:rPr lang="en-GB" dirty="0">
                <a:solidFill>
                  <a:srgbClr val="002060"/>
                </a:solidFill>
                <a:latin typeface="Google Sans"/>
              </a:rPr>
              <a:t> (including sessions with a specialist coach).</a:t>
            </a:r>
          </a:p>
          <a:p>
            <a:r>
              <a:rPr lang="en-GB" dirty="0">
                <a:solidFill>
                  <a:srgbClr val="002060"/>
                </a:solidFill>
                <a:latin typeface="Google Sans"/>
              </a:rPr>
              <a:t>We are committed to using the rich cultural capital of London and our local Lewisham community to provide memorable learning experiences that broaden their horizons too!</a:t>
            </a:r>
            <a:endParaRPr lang="en-GB" b="0" u="none" strike="noStrike" dirty="0">
              <a:solidFill>
                <a:srgbClr val="002060"/>
              </a:solidFill>
              <a:effectLst/>
              <a:latin typeface="Google Sans"/>
            </a:endParaRPr>
          </a:p>
        </p:txBody>
      </p:sp>
    </p:spTree>
    <p:extLst>
      <p:ext uri="{BB962C8B-B14F-4D97-AF65-F5344CB8AC3E}">
        <p14:creationId xmlns:p14="http://schemas.microsoft.com/office/powerpoint/2010/main" val="3106432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470019" y="1041400"/>
            <a:ext cx="9144000" cy="2387600"/>
          </a:xfrm>
        </p:spPr>
        <p:txBody>
          <a:bodyPr>
            <a:noAutofit/>
          </a:bodyPr>
          <a:lstStyle/>
          <a:p>
            <a:pPr>
              <a:defRPr/>
            </a:pPr>
            <a:r>
              <a:rPr lang="en-GB" sz="3200" b="1" u="sng" dirty="0">
                <a:latin typeface="Comic Sans MS" panose="030F0702030302020204" pitchFamily="66" charset="0"/>
              </a:rPr>
              <a:t>Reading</a:t>
            </a:r>
            <a:br>
              <a:rPr lang="en-GB" sz="3200" dirty="0">
                <a:latin typeface="Comic Sans MS" panose="030F0702030302020204" pitchFamily="66" charset="0"/>
              </a:rPr>
            </a:br>
            <a:br>
              <a:rPr lang="en-GB" sz="32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CF21F5BE-0FE6-4D54-B66B-3DB491C1ABD1}"/>
              </a:ext>
            </a:extLst>
          </p:cNvPr>
          <p:cNvSpPr/>
          <p:nvPr/>
        </p:nvSpPr>
        <p:spPr>
          <a:xfrm>
            <a:off x="122400" y="136800"/>
            <a:ext cx="11839238" cy="642960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E2E7F84-4FC2-4788-8B51-522B98415BD9}"/>
              </a:ext>
            </a:extLst>
          </p:cNvPr>
          <p:cNvSpPr txBox="1"/>
          <p:nvPr/>
        </p:nvSpPr>
        <p:spPr>
          <a:xfrm>
            <a:off x="1231200" y="1610686"/>
            <a:ext cx="10337218" cy="2554545"/>
          </a:xfrm>
          <a:prstGeom prst="rect">
            <a:avLst/>
          </a:prstGeom>
          <a:noFill/>
        </p:spPr>
        <p:txBody>
          <a:bodyPr wrap="square" rtlCol="0">
            <a:spAutoFit/>
          </a:bodyPr>
          <a:lstStyle/>
          <a:p>
            <a:r>
              <a:rPr lang="en-US" sz="2000" dirty="0">
                <a:latin typeface="Comic Sans MS" panose="030F0702030302020204" pitchFamily="66" charset="0"/>
              </a:rPr>
              <a:t>Children will be issued with a Reading Scheme reading book. This should come in to school every day and in to the classroom. Please read this with them at home and write a comment in the Reading Record.</a:t>
            </a:r>
          </a:p>
          <a:p>
            <a:endParaRPr lang="en-US" sz="2000" dirty="0">
              <a:latin typeface="Comic Sans MS" panose="030F0702030302020204" pitchFamily="66" charset="0"/>
            </a:endParaRPr>
          </a:p>
          <a:p>
            <a:endParaRPr lang="en-US" sz="2000" dirty="0">
              <a:latin typeface="Comic Sans MS" panose="030F0702030302020204" pitchFamily="66" charset="0"/>
            </a:endParaRPr>
          </a:p>
          <a:p>
            <a:r>
              <a:rPr lang="en-US" sz="2000" dirty="0">
                <a:latin typeface="Comic Sans MS" panose="030F0702030302020204" pitchFamily="66" charset="0"/>
              </a:rPr>
              <a:t>Children have borrowed a reading for pleasure book from the library which can be read to them or with them. Year 3 go to the library during the week with their class and will have the chance to change their books.</a:t>
            </a:r>
            <a:endParaRPr lang="en-GB" sz="2000" dirty="0">
              <a:latin typeface="Comic Sans MS" panose="030F0702030302020204" pitchFamily="66" charset="0"/>
            </a:endParaRPr>
          </a:p>
        </p:txBody>
      </p:sp>
      <p:pic>
        <p:nvPicPr>
          <p:cNvPr id="7" name="Picture 6">
            <a:extLst>
              <a:ext uri="{FF2B5EF4-FFF2-40B4-BE49-F238E27FC236}">
                <a16:creationId xmlns:a16="http://schemas.microsoft.com/office/drawing/2014/main" id="{AC770D4B-0730-A0A4-AB3F-86FC3B06050B}"/>
              </a:ext>
            </a:extLst>
          </p:cNvPr>
          <p:cNvPicPr>
            <a:picLocks noChangeAspect="1"/>
          </p:cNvPicPr>
          <p:nvPr/>
        </p:nvPicPr>
        <p:blipFill>
          <a:blip r:embed="rId3"/>
          <a:stretch>
            <a:fillRect/>
          </a:stretch>
        </p:blipFill>
        <p:spPr>
          <a:xfrm>
            <a:off x="907880" y="4232760"/>
            <a:ext cx="10983858" cy="2029108"/>
          </a:xfrm>
          <a:prstGeom prst="rect">
            <a:avLst/>
          </a:prstGeom>
        </p:spPr>
      </p:pic>
    </p:spTree>
    <p:extLst>
      <p:ext uri="{BB962C8B-B14F-4D97-AF65-F5344CB8AC3E}">
        <p14:creationId xmlns:p14="http://schemas.microsoft.com/office/powerpoint/2010/main" val="2841222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351574" y="-1576783"/>
            <a:ext cx="9144000" cy="2387600"/>
          </a:xfrm>
        </p:spPr>
        <p:txBody>
          <a:bodyPr>
            <a:normAutofit/>
          </a:bodyPr>
          <a:lstStyle/>
          <a:p>
            <a:r>
              <a:rPr lang="en-GB" sz="2800" dirty="0">
                <a:latin typeface="Comic Sans MS" panose="030F0702030302020204" pitchFamily="66" charset="0"/>
              </a:rPr>
              <a:t>Guided Reading Texts</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Top 15 books by Malorie Blackman | BookTrust">
            <a:extLst>
              <a:ext uri="{FF2B5EF4-FFF2-40B4-BE49-F238E27FC236}">
                <a16:creationId xmlns:a16="http://schemas.microsoft.com/office/drawing/2014/main" id="{434CE942-ADB5-420B-B273-D92EEF3039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5635" y="1581905"/>
            <a:ext cx="2430388" cy="36941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Abominables : Ibbotson, Eva, Rentta, Sharon: Amazon.co.uk: Books">
            <a:extLst>
              <a:ext uri="{FF2B5EF4-FFF2-40B4-BE49-F238E27FC236}">
                <a16:creationId xmlns:a16="http://schemas.microsoft.com/office/drawing/2014/main" id="{CDF7B9F4-486F-4969-ACB9-CC54A518CF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2787" y="1334695"/>
            <a:ext cx="2814466" cy="431611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reeping Beauty: Fairy Tales Gone Bad : Coelho, Joseph, Hartas, Freya:  Amazon.co.uk: Books">
            <a:extLst>
              <a:ext uri="{FF2B5EF4-FFF2-40B4-BE49-F238E27FC236}">
                <a16:creationId xmlns:a16="http://schemas.microsoft.com/office/drawing/2014/main" id="{500F2EBC-2188-405B-B47A-409C9F5213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362" y="1334695"/>
            <a:ext cx="2814465" cy="425717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Iron Man - Scholastic Shop">
            <a:extLst>
              <a:ext uri="{FF2B5EF4-FFF2-40B4-BE49-F238E27FC236}">
                <a16:creationId xmlns:a16="http://schemas.microsoft.com/office/drawing/2014/main" id="{07EFB283-BB54-4721-903F-E5823F7060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4749" y="1393360"/>
            <a:ext cx="2694678" cy="4198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7767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9410D5-7DA3-71ED-8AFF-30BB9F2223D1}"/>
              </a:ext>
            </a:extLst>
          </p:cNvPr>
          <p:cNvPicPr>
            <a:picLocks noChangeAspect="1"/>
          </p:cNvPicPr>
          <p:nvPr/>
        </p:nvPicPr>
        <p:blipFill>
          <a:blip r:embed="rId2"/>
          <a:stretch>
            <a:fillRect/>
          </a:stretch>
        </p:blipFill>
        <p:spPr>
          <a:xfrm>
            <a:off x="4514739" y="1176118"/>
            <a:ext cx="7677261" cy="4222191"/>
          </a:xfrm>
          <a:prstGeom prst="rect">
            <a:avLst/>
          </a:prstGeom>
        </p:spPr>
      </p:pic>
      <p:pic>
        <p:nvPicPr>
          <p:cNvPr id="7" name="Picture 6" descr="A white board with writing on it&#10;&#10;AI-generated content may be incorrect.">
            <a:extLst>
              <a:ext uri="{FF2B5EF4-FFF2-40B4-BE49-F238E27FC236}">
                <a16:creationId xmlns:a16="http://schemas.microsoft.com/office/drawing/2014/main" id="{30C07007-35A2-1D30-6CFD-FF2D06CBF464}"/>
              </a:ext>
            </a:extLst>
          </p:cNvPr>
          <p:cNvPicPr>
            <a:picLocks noChangeAspect="1"/>
          </p:cNvPicPr>
          <p:nvPr/>
        </p:nvPicPr>
        <p:blipFill>
          <a:blip r:embed="rId3">
            <a:extLst>
              <a:ext uri="{28A0092B-C50C-407E-A947-70E740481C1C}">
                <a14:useLocalDpi xmlns:a14="http://schemas.microsoft.com/office/drawing/2010/main" val="0"/>
              </a:ext>
            </a:extLst>
          </a:blip>
          <a:srcRect l="9187" t="14902" r="18434" b="14867"/>
          <a:stretch/>
        </p:blipFill>
        <p:spPr>
          <a:xfrm>
            <a:off x="186429" y="1012054"/>
            <a:ext cx="4021075" cy="5202314"/>
          </a:xfrm>
          <a:prstGeom prst="rect">
            <a:avLst/>
          </a:prstGeom>
        </p:spPr>
      </p:pic>
      <p:sp>
        <p:nvSpPr>
          <p:cNvPr id="9" name="TextBox 8">
            <a:extLst>
              <a:ext uri="{FF2B5EF4-FFF2-40B4-BE49-F238E27FC236}">
                <a16:creationId xmlns:a16="http://schemas.microsoft.com/office/drawing/2014/main" id="{3FC106D1-B94C-C53C-FCF7-AF96D7DF5E2D}"/>
              </a:ext>
            </a:extLst>
          </p:cNvPr>
          <p:cNvSpPr txBox="1"/>
          <p:nvPr/>
        </p:nvSpPr>
        <p:spPr>
          <a:xfrm>
            <a:off x="4207504" y="274300"/>
            <a:ext cx="6094520" cy="369332"/>
          </a:xfrm>
          <a:prstGeom prst="rect">
            <a:avLst/>
          </a:prstGeom>
          <a:noFill/>
        </p:spPr>
        <p:txBody>
          <a:bodyPr wrap="square">
            <a:spAutoFit/>
          </a:bodyPr>
          <a:lstStyle/>
          <a:p>
            <a:r>
              <a:rPr lang="en-GB" sz="1800" b="1" u="sng" dirty="0">
                <a:latin typeface="Comic Sans MS" panose="030F0702030302020204" pitchFamily="66" charset="0"/>
              </a:rPr>
              <a:t>Spellings – Spelling Shed</a:t>
            </a:r>
            <a:endParaRPr lang="en-GB" dirty="0"/>
          </a:p>
        </p:txBody>
      </p:sp>
    </p:spTree>
    <p:extLst>
      <p:ext uri="{BB962C8B-B14F-4D97-AF65-F5344CB8AC3E}">
        <p14:creationId xmlns:p14="http://schemas.microsoft.com/office/powerpoint/2010/main" val="3122577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a:extLst>
              <a:ext uri="{FF2B5EF4-FFF2-40B4-BE49-F238E27FC236}">
                <a16:creationId xmlns:a16="http://schemas.microsoft.com/office/drawing/2014/main" id="{CBE5AAC7-D793-0AB5-3585-A1127BB88741}"/>
              </a:ext>
            </a:extLst>
          </p:cNvPr>
          <p:cNvCxnSpPr>
            <a:cxnSpLocks/>
          </p:cNvCxnSpPr>
          <p:nvPr/>
        </p:nvCxnSpPr>
        <p:spPr>
          <a:xfrm flipV="1">
            <a:off x="1484851" y="1610281"/>
            <a:ext cx="1543575" cy="424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618CA8F-8C04-E492-C9B3-13D39B867570}"/>
              </a:ext>
            </a:extLst>
          </p:cNvPr>
          <p:cNvSpPr txBox="1"/>
          <p:nvPr/>
        </p:nvSpPr>
        <p:spPr>
          <a:xfrm>
            <a:off x="544749" y="1461859"/>
            <a:ext cx="1757778" cy="381740"/>
          </a:xfrm>
          <a:prstGeom prst="rect">
            <a:avLst/>
          </a:prstGeom>
          <a:noFill/>
        </p:spPr>
        <p:txBody>
          <a:bodyPr wrap="square" rtlCol="0">
            <a:spAutoFit/>
          </a:bodyPr>
          <a:lstStyle/>
          <a:p>
            <a:r>
              <a:rPr lang="en-GB" dirty="0"/>
              <a:t>Week 1</a:t>
            </a:r>
          </a:p>
        </p:txBody>
      </p:sp>
      <p:sp>
        <p:nvSpPr>
          <p:cNvPr id="8" name="TextBox 7">
            <a:extLst>
              <a:ext uri="{FF2B5EF4-FFF2-40B4-BE49-F238E27FC236}">
                <a16:creationId xmlns:a16="http://schemas.microsoft.com/office/drawing/2014/main" id="{0572D329-76C5-45DC-8BA1-B5C57BBCFA8C}"/>
              </a:ext>
            </a:extLst>
          </p:cNvPr>
          <p:cNvSpPr txBox="1"/>
          <p:nvPr/>
        </p:nvSpPr>
        <p:spPr>
          <a:xfrm>
            <a:off x="162544" y="406871"/>
            <a:ext cx="7643180" cy="923330"/>
          </a:xfrm>
          <a:prstGeom prst="rect">
            <a:avLst/>
          </a:prstGeom>
          <a:noFill/>
        </p:spPr>
        <p:txBody>
          <a:bodyPr wrap="square" rtlCol="0">
            <a:spAutoFit/>
          </a:bodyPr>
          <a:lstStyle/>
          <a:p>
            <a:r>
              <a:rPr lang="en-GB" dirty="0"/>
              <a:t>The children will be given 10 spellings each week to learn in school and at home</a:t>
            </a:r>
          </a:p>
          <a:p>
            <a:r>
              <a:rPr lang="en-GB" dirty="0"/>
              <a:t>Most set of spellings will follow a phonic or grammar rule</a:t>
            </a:r>
          </a:p>
          <a:p>
            <a:r>
              <a:rPr lang="en-GB" dirty="0"/>
              <a:t>Every Friday the children will complete a spelling test in their English book</a:t>
            </a:r>
          </a:p>
        </p:txBody>
      </p:sp>
      <p:sp>
        <p:nvSpPr>
          <p:cNvPr id="9" name="Rectangle 8">
            <a:extLst>
              <a:ext uri="{FF2B5EF4-FFF2-40B4-BE49-F238E27FC236}">
                <a16:creationId xmlns:a16="http://schemas.microsoft.com/office/drawing/2014/main" id="{9276F925-2184-445C-9374-69B74425CABE}"/>
              </a:ext>
            </a:extLst>
          </p:cNvPr>
          <p:cNvSpPr/>
          <p:nvPr/>
        </p:nvSpPr>
        <p:spPr>
          <a:xfrm>
            <a:off x="162544" y="126791"/>
            <a:ext cx="1141659" cy="369332"/>
          </a:xfrm>
          <a:prstGeom prst="rect">
            <a:avLst/>
          </a:prstGeom>
        </p:spPr>
        <p:txBody>
          <a:bodyPr wrap="none">
            <a:spAutoFit/>
          </a:bodyPr>
          <a:lstStyle/>
          <a:p>
            <a:r>
              <a:rPr lang="en-GB" b="1" u="sng" dirty="0">
                <a:latin typeface="Comic Sans MS" panose="030F0702030302020204" pitchFamily="66" charset="0"/>
              </a:rPr>
              <a:t>Spellings</a:t>
            </a:r>
            <a:endParaRPr lang="en-GB" dirty="0"/>
          </a:p>
        </p:txBody>
      </p:sp>
      <p:sp>
        <p:nvSpPr>
          <p:cNvPr id="10" name="TextBox 9">
            <a:extLst>
              <a:ext uri="{FF2B5EF4-FFF2-40B4-BE49-F238E27FC236}">
                <a16:creationId xmlns:a16="http://schemas.microsoft.com/office/drawing/2014/main" id="{5C1AEA53-CA20-4F43-9E86-D6774116AC4C}"/>
              </a:ext>
            </a:extLst>
          </p:cNvPr>
          <p:cNvSpPr txBox="1"/>
          <p:nvPr/>
        </p:nvSpPr>
        <p:spPr>
          <a:xfrm>
            <a:off x="154155" y="5205271"/>
            <a:ext cx="2324350" cy="1477328"/>
          </a:xfrm>
          <a:prstGeom prst="rect">
            <a:avLst/>
          </a:prstGeom>
          <a:noFill/>
        </p:spPr>
        <p:txBody>
          <a:bodyPr wrap="square" rtlCol="0">
            <a:spAutoFit/>
          </a:bodyPr>
          <a:lstStyle/>
          <a:p>
            <a:r>
              <a:rPr lang="en-GB" dirty="0"/>
              <a:t>The updated spelling document can be found on the school website in the English section. </a:t>
            </a:r>
          </a:p>
        </p:txBody>
      </p:sp>
      <p:pic>
        <p:nvPicPr>
          <p:cNvPr id="3" name="Picture 2">
            <a:extLst>
              <a:ext uri="{FF2B5EF4-FFF2-40B4-BE49-F238E27FC236}">
                <a16:creationId xmlns:a16="http://schemas.microsoft.com/office/drawing/2014/main" id="{F8DA3570-08DC-DED0-37F7-7D5DC859CDD9}"/>
              </a:ext>
            </a:extLst>
          </p:cNvPr>
          <p:cNvPicPr>
            <a:picLocks noChangeAspect="1"/>
          </p:cNvPicPr>
          <p:nvPr/>
        </p:nvPicPr>
        <p:blipFill>
          <a:blip r:embed="rId2"/>
          <a:stretch>
            <a:fillRect/>
          </a:stretch>
        </p:blipFill>
        <p:spPr>
          <a:xfrm>
            <a:off x="3242629" y="1330201"/>
            <a:ext cx="8046254" cy="4876999"/>
          </a:xfrm>
          <a:prstGeom prst="rect">
            <a:avLst/>
          </a:prstGeom>
        </p:spPr>
      </p:pic>
    </p:spTree>
    <p:extLst>
      <p:ext uri="{BB962C8B-B14F-4D97-AF65-F5344CB8AC3E}">
        <p14:creationId xmlns:p14="http://schemas.microsoft.com/office/powerpoint/2010/main" val="3640588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3"/>
          <a:stretch>
            <a:fillRect/>
          </a:stretch>
        </p:blipFill>
        <p:spPr>
          <a:xfrm>
            <a:off x="2840861" y="1860879"/>
            <a:ext cx="7350175" cy="4546428"/>
          </a:xfrm>
          <a:prstGeom prst="rect">
            <a:avLst/>
          </a:prstGeom>
        </p:spPr>
      </p:pic>
      <p:sp>
        <p:nvSpPr>
          <p:cNvPr id="6" name="Title 5">
            <a:extLst>
              <a:ext uri="{FF2B5EF4-FFF2-40B4-BE49-F238E27FC236}">
                <a16:creationId xmlns:a16="http://schemas.microsoft.com/office/drawing/2014/main" id="{CBC90801-61D2-4877-9E9C-0475547D315A}"/>
              </a:ext>
            </a:extLst>
          </p:cNvPr>
          <p:cNvSpPr>
            <a:spLocks noGrp="1"/>
          </p:cNvSpPr>
          <p:nvPr>
            <p:ph type="ctrTitle"/>
          </p:nvPr>
        </p:nvSpPr>
        <p:spPr>
          <a:xfrm>
            <a:off x="1547340" y="-526721"/>
            <a:ext cx="9937219" cy="2387600"/>
          </a:xfrm>
        </p:spPr>
        <p:txBody>
          <a:bodyPr>
            <a:normAutofit/>
          </a:bodyPr>
          <a:lstStyle/>
          <a:p>
            <a:r>
              <a:rPr lang="en-GB" sz="2400" dirty="0">
                <a:latin typeface="Comic Sans MS" panose="030F0702030302020204" pitchFamily="66" charset="0"/>
              </a:rPr>
              <a:t>Learning and mastering the statutory Year 3 and 4 spelling words is vital, as these high-frequency terms build a robust vocabulary foundation that directly elevates the accuracy, sophistication, and confidence of your child's daily writing.</a:t>
            </a:r>
          </a:p>
        </p:txBody>
      </p:sp>
    </p:spTree>
    <p:extLst>
      <p:ext uri="{BB962C8B-B14F-4D97-AF65-F5344CB8AC3E}">
        <p14:creationId xmlns:p14="http://schemas.microsoft.com/office/powerpoint/2010/main" val="3475833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351574" y="-1576783"/>
            <a:ext cx="9144000" cy="2387600"/>
          </a:xfrm>
        </p:spPr>
        <p:txBody>
          <a:bodyPr>
            <a:normAutofit/>
          </a:bodyPr>
          <a:lstStyle/>
          <a:p>
            <a:r>
              <a:rPr lang="en-GB" sz="2800" dirty="0">
                <a:latin typeface="Comic Sans MS" panose="030F0702030302020204" pitchFamily="66" charset="0"/>
              </a:rPr>
              <a:t>PE/Sporting Events</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HW School Skills">
            <a:extLst>
              <a:ext uri="{FF2B5EF4-FFF2-40B4-BE49-F238E27FC236}">
                <a16:creationId xmlns:a16="http://schemas.microsoft.com/office/drawing/2014/main" id="{4F26E879-5188-459F-BED9-D3528EE4F4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8617" y="925794"/>
            <a:ext cx="2637802" cy="263780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A75B865-2FF5-4716-BC7A-F9F52C82BCE3}"/>
              </a:ext>
            </a:extLst>
          </p:cNvPr>
          <p:cNvSpPr txBox="1"/>
          <p:nvPr/>
        </p:nvSpPr>
        <p:spPr>
          <a:xfrm>
            <a:off x="3657600" y="3454550"/>
            <a:ext cx="3016665" cy="707886"/>
          </a:xfrm>
          <a:prstGeom prst="rect">
            <a:avLst/>
          </a:prstGeom>
          <a:noFill/>
        </p:spPr>
        <p:txBody>
          <a:bodyPr wrap="square" rtlCol="0">
            <a:spAutoFit/>
          </a:bodyPr>
          <a:lstStyle/>
          <a:p>
            <a:pPr algn="ctr"/>
            <a:r>
              <a:rPr lang="en-GB" sz="2000" dirty="0"/>
              <a:t>Coach Perry </a:t>
            </a:r>
          </a:p>
          <a:p>
            <a:pPr algn="ctr"/>
            <a:r>
              <a:rPr lang="en-GB" sz="2000" dirty="0"/>
              <a:t>Coach Joe</a:t>
            </a:r>
          </a:p>
        </p:txBody>
      </p:sp>
      <p:pic>
        <p:nvPicPr>
          <p:cNvPr id="6" name="Picture 4" descr="Tottenham Hotspur F.C. - Wikipedia">
            <a:extLst>
              <a:ext uri="{FF2B5EF4-FFF2-40B4-BE49-F238E27FC236}">
                <a16:creationId xmlns:a16="http://schemas.microsoft.com/office/drawing/2014/main" id="{DC229E7F-76B8-4830-B5C5-76F791C10F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1200" y="1287092"/>
            <a:ext cx="1120260" cy="23067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King's College Hospital RFC - King's College Hospital Pirates Youth Section  RFC ————————————— The club youth season kick off tomorrow 10am at King's  Sport - Honor Oak Park Sports Ground. ————————————- Reach">
            <a:extLst>
              <a:ext uri="{FF2B5EF4-FFF2-40B4-BE49-F238E27FC236}">
                <a16:creationId xmlns:a16="http://schemas.microsoft.com/office/drawing/2014/main" id="{55A16ABF-C4D8-4360-98C8-FE5ACD8824E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367"/>
          <a:stretch/>
        </p:blipFill>
        <p:spPr bwMode="auto">
          <a:xfrm>
            <a:off x="7742120" y="498521"/>
            <a:ext cx="3565760" cy="208361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Kent Cricket (@KentCricket) / X">
            <a:extLst>
              <a:ext uri="{FF2B5EF4-FFF2-40B4-BE49-F238E27FC236}">
                <a16:creationId xmlns:a16="http://schemas.microsoft.com/office/drawing/2014/main" id="{8CAD46F1-8211-40B8-91B2-81E31B5E2A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0536" y="3914274"/>
            <a:ext cx="2399189" cy="239918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LPS - Lewisham School Games | Facebook">
            <a:extLst>
              <a:ext uri="{FF2B5EF4-FFF2-40B4-BE49-F238E27FC236}">
                <a16:creationId xmlns:a16="http://schemas.microsoft.com/office/drawing/2014/main" id="{5F1EA57E-9321-4762-BD33-B7080AAFE9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9580" y="4633294"/>
            <a:ext cx="3689369" cy="17375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nything can happen, mate': Alex Yee snatches triathlon gold after late  surge | Paris Olympic Games 2024 | The Guardian">
            <a:extLst>
              <a:ext uri="{FF2B5EF4-FFF2-40B4-BE49-F238E27FC236}">
                <a16:creationId xmlns:a16="http://schemas.microsoft.com/office/drawing/2014/main" id="{E6A22660-7524-4323-91CD-22B5863B11E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67120" y="2940789"/>
            <a:ext cx="2789754" cy="16738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llwall F.C. - Wikipedia">
            <a:extLst>
              <a:ext uri="{FF2B5EF4-FFF2-40B4-BE49-F238E27FC236}">
                <a16:creationId xmlns:a16="http://schemas.microsoft.com/office/drawing/2014/main" id="{535A8DB3-5A3A-4634-AB1E-BD940569480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25000" y="4723774"/>
            <a:ext cx="1732574" cy="1732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771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609219" y="-1554648"/>
            <a:ext cx="9144000" cy="2387600"/>
          </a:xfrm>
        </p:spPr>
        <p:txBody>
          <a:bodyPr>
            <a:normAutofit/>
          </a:bodyPr>
          <a:lstStyle/>
          <a:p>
            <a:r>
              <a:rPr lang="en-GB" sz="2800" dirty="0">
                <a:latin typeface="Comic Sans MS" panose="030F0702030302020204" pitchFamily="66" charset="0"/>
              </a:rPr>
              <a:t>Cultural Capital</a:t>
            </a: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34827380-955F-4567-874E-7BE961B154FC}"/>
              </a:ext>
            </a:extLst>
          </p:cNvPr>
          <p:cNvSpPr/>
          <p:nvPr/>
        </p:nvSpPr>
        <p:spPr>
          <a:xfrm>
            <a:off x="1533753" y="1515035"/>
            <a:ext cx="9614611" cy="523220"/>
          </a:xfrm>
          <a:prstGeom prst="rect">
            <a:avLst/>
          </a:prstGeom>
        </p:spPr>
        <p:txBody>
          <a:bodyPr wrap="square">
            <a:spAutoFit/>
          </a:bodyPr>
          <a:lstStyle/>
          <a:p>
            <a:endParaRPr lang="en-GB" sz="2800" dirty="0">
              <a:latin typeface="Comic Sans MS" panose="030F0702030302020204" pitchFamily="66" charset="0"/>
            </a:endParaRPr>
          </a:p>
        </p:txBody>
      </p:sp>
      <p:sp>
        <p:nvSpPr>
          <p:cNvPr id="6" name="TextBox 5">
            <a:extLst>
              <a:ext uri="{FF2B5EF4-FFF2-40B4-BE49-F238E27FC236}">
                <a16:creationId xmlns:a16="http://schemas.microsoft.com/office/drawing/2014/main" id="{2B0E220F-AA50-49B2-8582-432B22FC764E}"/>
              </a:ext>
            </a:extLst>
          </p:cNvPr>
          <p:cNvSpPr txBox="1"/>
          <p:nvPr/>
        </p:nvSpPr>
        <p:spPr>
          <a:xfrm>
            <a:off x="7668842" y="832952"/>
            <a:ext cx="4489174" cy="4508927"/>
          </a:xfrm>
          <a:prstGeom prst="rect">
            <a:avLst/>
          </a:prstGeom>
          <a:noFill/>
        </p:spPr>
        <p:txBody>
          <a:bodyPr wrap="square" rtlCol="0">
            <a:spAutoFit/>
          </a:bodyPr>
          <a:lstStyle/>
          <a:p>
            <a:r>
              <a:rPr lang="en-GB" dirty="0">
                <a:latin typeface="Comic Sans MS" panose="030F0702030302020204" pitchFamily="66" charset="0"/>
              </a:rPr>
              <a:t>Enrichment</a:t>
            </a:r>
          </a:p>
          <a:p>
            <a:pPr marL="457200" indent="-457200">
              <a:buFont typeface="Arial" panose="020B0604020202020204" pitchFamily="34" charset="0"/>
              <a:buChar char="•"/>
            </a:pPr>
            <a:endParaRPr lang="en-GB" dirty="0">
              <a:latin typeface="Comic Sans MS" panose="030F0702030302020204" pitchFamily="66" charset="0"/>
            </a:endParaRPr>
          </a:p>
          <a:p>
            <a:pPr marL="457200" indent="-457200">
              <a:buFont typeface="Arial" panose="020B0604020202020204" pitchFamily="34" charset="0"/>
              <a:buChar char="•"/>
            </a:pPr>
            <a:r>
              <a:rPr lang="en-GB" dirty="0">
                <a:latin typeface="Comic Sans MS" panose="030F0702030302020204" pitchFamily="66" charset="0"/>
              </a:rPr>
              <a:t>Cats protection workshop</a:t>
            </a:r>
          </a:p>
          <a:p>
            <a:pPr marL="457200" indent="-457200">
              <a:buFont typeface="Arial" panose="020B0604020202020204" pitchFamily="34" charset="0"/>
              <a:buChar char="•"/>
            </a:pPr>
            <a:r>
              <a:rPr lang="en-GB" dirty="0">
                <a:latin typeface="Comic Sans MS" panose="030F0702030302020204" pitchFamily="66" charset="0"/>
              </a:rPr>
              <a:t>Football training with the Tottenham coaches</a:t>
            </a:r>
          </a:p>
          <a:p>
            <a:pPr marL="457200" indent="-457200">
              <a:buFont typeface="Arial" panose="020B0604020202020204" pitchFamily="34" charset="0"/>
              <a:buChar char="•"/>
            </a:pPr>
            <a:r>
              <a:rPr lang="en-GB" dirty="0">
                <a:latin typeface="Comic Sans MS" panose="030F0702030302020204" pitchFamily="66" charset="0"/>
              </a:rPr>
              <a:t>Rocks, Fossils &amp; Soils Workshop</a:t>
            </a:r>
          </a:p>
          <a:p>
            <a:pPr marL="457200" indent="-457200">
              <a:buFont typeface="Arial" panose="020B0604020202020204" pitchFamily="34" charset="0"/>
              <a:buChar char="•"/>
            </a:pPr>
            <a:r>
              <a:rPr lang="en-GB" dirty="0">
                <a:latin typeface="Comic Sans MS" panose="030F0702030302020204" pitchFamily="66" charset="0"/>
              </a:rPr>
              <a:t>DT workshop to the V&amp;A Museum</a:t>
            </a:r>
          </a:p>
          <a:p>
            <a:pPr marL="457200" indent="-457200">
              <a:buFont typeface="Arial" panose="020B0604020202020204" pitchFamily="34" charset="0"/>
              <a:buChar char="•"/>
            </a:pPr>
            <a:r>
              <a:rPr lang="en-GB" dirty="0">
                <a:latin typeface="Comic Sans MS" panose="030F0702030302020204" pitchFamily="66" charset="0"/>
              </a:rPr>
              <a:t>Dress up days</a:t>
            </a:r>
          </a:p>
          <a:p>
            <a:pPr marL="457200" indent="-457200">
              <a:buFont typeface="Arial" panose="020B0604020202020204" pitchFamily="34" charset="0"/>
              <a:buChar char="•"/>
            </a:pPr>
            <a:r>
              <a:rPr lang="en-GB" dirty="0">
                <a:latin typeface="Comic Sans MS" panose="030F0702030302020204" pitchFamily="66" charset="0"/>
              </a:rPr>
              <a:t>Pantomime at Catford Broadway</a:t>
            </a:r>
          </a:p>
          <a:p>
            <a:pPr marL="457200" indent="-457200">
              <a:buFont typeface="Arial" panose="020B0604020202020204" pitchFamily="34" charset="0"/>
              <a:buChar char="•"/>
            </a:pPr>
            <a:r>
              <a:rPr lang="en-GB" dirty="0">
                <a:latin typeface="Comic Sans MS" panose="030F0702030302020204" pitchFamily="66" charset="0"/>
              </a:rPr>
              <a:t>Science Museum</a:t>
            </a:r>
          </a:p>
          <a:p>
            <a:pPr marL="457200" indent="-457200">
              <a:buFont typeface="Arial" panose="020B0604020202020204" pitchFamily="34" charset="0"/>
              <a:buChar char="•"/>
            </a:pPr>
            <a:r>
              <a:rPr lang="en-GB" dirty="0">
                <a:latin typeface="Comic Sans MS" panose="030F0702030302020204" pitchFamily="66" charset="0"/>
              </a:rPr>
              <a:t>Mitcham Zoo animal workshop</a:t>
            </a:r>
          </a:p>
          <a:p>
            <a:pPr marL="457200" indent="-457200">
              <a:buFont typeface="Arial" panose="020B0604020202020204" pitchFamily="34" charset="0"/>
              <a:buChar char="•"/>
            </a:pPr>
            <a:r>
              <a:rPr lang="en-GB" dirty="0">
                <a:latin typeface="Comic Sans MS" panose="030F0702030302020204" pitchFamily="66" charset="0"/>
              </a:rPr>
              <a:t>RE trips to churches and temples</a:t>
            </a:r>
          </a:p>
          <a:p>
            <a:pPr marL="457200" indent="-457200">
              <a:buFont typeface="Arial" panose="020B0604020202020204" pitchFamily="34" charset="0"/>
              <a:buChar char="•"/>
            </a:pPr>
            <a:r>
              <a:rPr lang="en-GB" dirty="0">
                <a:latin typeface="Comic Sans MS" panose="030F0702030302020204" pitchFamily="66" charset="0"/>
              </a:rPr>
              <a:t>Volcano building</a:t>
            </a:r>
          </a:p>
          <a:p>
            <a:pPr marL="457200" indent="-457200">
              <a:buFont typeface="Arial" panose="020B0604020202020204" pitchFamily="34" charset="0"/>
              <a:buChar char="•"/>
            </a:pPr>
            <a:r>
              <a:rPr lang="en-GB" dirty="0">
                <a:latin typeface="Comic Sans MS" panose="030F0702030302020204" pitchFamily="66" charset="0"/>
              </a:rPr>
              <a:t>Various DT projects in house</a:t>
            </a:r>
          </a:p>
          <a:p>
            <a:endParaRPr lang="en-GB" sz="1700" b="1" u="sng" dirty="0">
              <a:solidFill>
                <a:srgbClr val="00B050"/>
              </a:solidFill>
              <a:latin typeface="Comic Sans MS" panose="030F0702030302020204" pitchFamily="66" charset="0"/>
            </a:endParaRPr>
          </a:p>
          <a:p>
            <a:endParaRPr lang="en-GB" dirty="0"/>
          </a:p>
        </p:txBody>
      </p:sp>
      <p:sp>
        <p:nvSpPr>
          <p:cNvPr id="8" name="TextBox 7">
            <a:extLst>
              <a:ext uri="{FF2B5EF4-FFF2-40B4-BE49-F238E27FC236}">
                <a16:creationId xmlns:a16="http://schemas.microsoft.com/office/drawing/2014/main" id="{99C75BE5-6B61-4A69-8D75-7C5E76199C21}"/>
              </a:ext>
            </a:extLst>
          </p:cNvPr>
          <p:cNvSpPr txBox="1"/>
          <p:nvPr/>
        </p:nvSpPr>
        <p:spPr>
          <a:xfrm>
            <a:off x="546544" y="5192165"/>
            <a:ext cx="6988237" cy="1323439"/>
          </a:xfrm>
          <a:prstGeom prst="rect">
            <a:avLst/>
          </a:prstGeom>
          <a:noFill/>
        </p:spPr>
        <p:txBody>
          <a:bodyPr wrap="square" rtlCol="0">
            <a:spAutoFit/>
          </a:bodyPr>
          <a:lstStyle/>
          <a:p>
            <a:pPr algn="ctr"/>
            <a:r>
              <a:rPr lang="en-GB" sz="2000" dirty="0">
                <a:solidFill>
                  <a:srgbClr val="FF0000"/>
                </a:solidFill>
                <a:latin typeface="Comic Sans MS" panose="030F0702030302020204" pitchFamily="66" charset="0"/>
              </a:rPr>
              <a:t>This year, </a:t>
            </a:r>
            <a:r>
              <a:rPr lang="en-GB" sz="2000" b="1" dirty="0">
                <a:solidFill>
                  <a:srgbClr val="FF0000"/>
                </a:solidFill>
                <a:latin typeface="Comic Sans MS" panose="030F0702030302020204" pitchFamily="66" charset="0"/>
              </a:rPr>
              <a:t>d</a:t>
            </a:r>
            <a:r>
              <a:rPr lang="en-GB" b="1" dirty="0">
                <a:solidFill>
                  <a:srgbClr val="FF0000"/>
                </a:solidFill>
                <a:latin typeface="Comic Sans MS" panose="030F0702030302020204" pitchFamily="66" charset="0"/>
              </a:rPr>
              <a:t>riven by London’s universal free school meal entitlement</a:t>
            </a:r>
            <a:r>
              <a:rPr lang="en-GB" sz="2000" dirty="0">
                <a:solidFill>
                  <a:srgbClr val="FF0000"/>
                </a:solidFill>
                <a:latin typeface="Comic Sans MS" panose="030F0702030302020204" pitchFamily="66" charset="0"/>
              </a:rPr>
              <a:t>, the school kitchen will automatically provide a complimentary packed lunch for every child attending the trip. </a:t>
            </a:r>
          </a:p>
        </p:txBody>
      </p:sp>
      <p:pic>
        <p:nvPicPr>
          <p:cNvPr id="10" name="Picture 9">
            <a:extLst>
              <a:ext uri="{FF2B5EF4-FFF2-40B4-BE49-F238E27FC236}">
                <a16:creationId xmlns:a16="http://schemas.microsoft.com/office/drawing/2014/main" id="{1F8538BA-8595-F933-3DBA-89B8A5A812C7}"/>
              </a:ext>
            </a:extLst>
          </p:cNvPr>
          <p:cNvPicPr>
            <a:picLocks noChangeAspect="1"/>
          </p:cNvPicPr>
          <p:nvPr/>
        </p:nvPicPr>
        <p:blipFill>
          <a:blip r:embed="rId3"/>
          <a:stretch>
            <a:fillRect/>
          </a:stretch>
        </p:blipFill>
        <p:spPr>
          <a:xfrm>
            <a:off x="1231200" y="832952"/>
            <a:ext cx="6023047" cy="4276916"/>
          </a:xfrm>
          <a:prstGeom prst="rect">
            <a:avLst/>
          </a:prstGeom>
        </p:spPr>
      </p:pic>
    </p:spTree>
    <p:extLst>
      <p:ext uri="{BB962C8B-B14F-4D97-AF65-F5344CB8AC3E}">
        <p14:creationId xmlns:p14="http://schemas.microsoft.com/office/powerpoint/2010/main" val="2802971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524000" y="5072103"/>
            <a:ext cx="9144000" cy="2387600"/>
          </a:xfrm>
        </p:spPr>
        <p:txBody>
          <a:bodyPr>
            <a:noAutofit/>
          </a:bodyPr>
          <a:lstStyle/>
          <a:p>
            <a:pPr>
              <a:defRPr/>
            </a:pPr>
            <a:r>
              <a:rPr lang="en-GB" sz="3200" b="1" u="sng" dirty="0">
                <a:latin typeface="Comic Sans MS" panose="030F0702030302020204" pitchFamily="66" charset="0"/>
              </a:rPr>
              <a:t>Roles and Responsibilities</a:t>
            </a:r>
            <a:br>
              <a:rPr lang="en-GB" sz="3200" dirty="0">
                <a:latin typeface="Comic Sans MS" panose="030F0702030302020204" pitchFamily="66" charset="0"/>
              </a:rPr>
            </a:br>
            <a:br>
              <a:rPr lang="en-GB" sz="3200" dirty="0">
                <a:latin typeface="Comic Sans MS" panose="030F0702030302020204" pitchFamily="66" charset="0"/>
              </a:rPr>
            </a:br>
            <a:r>
              <a:rPr lang="en-GB" sz="3200" dirty="0">
                <a:latin typeface="Comic Sans MS" panose="030F0702030302020204" pitchFamily="66" charset="0"/>
              </a:rPr>
              <a:t>Eco-warriors</a:t>
            </a:r>
            <a:br>
              <a:rPr lang="en-GB" sz="3200" dirty="0">
                <a:latin typeface="Comic Sans MS" panose="030F0702030302020204" pitchFamily="66" charset="0"/>
              </a:rPr>
            </a:br>
            <a:r>
              <a:rPr lang="en-GB" sz="3200" dirty="0">
                <a:latin typeface="Comic Sans MS" panose="030F0702030302020204" pitchFamily="66" charset="0"/>
              </a:rPr>
              <a:t>First aiders</a:t>
            </a:r>
            <a:br>
              <a:rPr lang="en-GB" sz="3200" dirty="0">
                <a:latin typeface="Comic Sans MS" panose="030F0702030302020204" pitchFamily="66" charset="0"/>
              </a:rPr>
            </a:br>
            <a:r>
              <a:rPr lang="en-GB" sz="3200" dirty="0">
                <a:latin typeface="Comic Sans MS" panose="030F0702030302020204" pitchFamily="66" charset="0"/>
              </a:rPr>
              <a:t>Well-being champions</a:t>
            </a:r>
            <a:br>
              <a:rPr lang="en-GB" sz="3200" dirty="0">
                <a:latin typeface="Comic Sans MS" panose="030F0702030302020204" pitchFamily="66" charset="0"/>
              </a:rPr>
            </a:br>
            <a:r>
              <a:rPr lang="en-GB" sz="3200" dirty="0">
                <a:latin typeface="Comic Sans MS" panose="030F0702030302020204" pitchFamily="66" charset="0"/>
              </a:rPr>
              <a:t>Librarians</a:t>
            </a:r>
            <a:br>
              <a:rPr lang="en-GB" sz="3200" dirty="0">
                <a:latin typeface="Comic Sans MS" panose="030F0702030302020204" pitchFamily="66" charset="0"/>
              </a:rPr>
            </a:br>
            <a:r>
              <a:rPr lang="en-GB" sz="3200" dirty="0">
                <a:latin typeface="Comic Sans MS" panose="030F0702030302020204" pitchFamily="66" charset="0"/>
              </a:rPr>
              <a:t>PE Monitor</a:t>
            </a:r>
            <a:br>
              <a:rPr lang="en-GB" sz="3200" dirty="0">
                <a:latin typeface="Comic Sans MS" panose="030F0702030302020204" pitchFamily="66" charset="0"/>
              </a:rPr>
            </a:br>
            <a:r>
              <a:rPr lang="en-GB" sz="3200" dirty="0">
                <a:latin typeface="Comic Sans MS" panose="030F0702030302020204" pitchFamily="66" charset="0"/>
              </a:rPr>
              <a:t>Digital Leader</a:t>
            </a:r>
            <a:br>
              <a:rPr lang="en-GB" sz="3200" dirty="0">
                <a:latin typeface="Comic Sans MS" panose="030F0702030302020204" pitchFamily="66" charset="0"/>
              </a:rPr>
            </a:br>
            <a:r>
              <a:rPr lang="en-GB" sz="3200" dirty="0">
                <a:latin typeface="Comic Sans MS" panose="030F0702030302020204" pitchFamily="66" charset="0"/>
              </a:rPr>
              <a:t>Classroom/Teaching Assistant Monitors</a:t>
            </a:r>
            <a:br>
              <a:rPr lang="en-GB" sz="3200" dirty="0">
                <a:latin typeface="Comic Sans MS" panose="030F0702030302020204" pitchFamily="66" charset="0"/>
              </a:rPr>
            </a:br>
            <a:r>
              <a:rPr lang="en-GB" sz="3200" dirty="0">
                <a:latin typeface="Comic Sans MS" panose="030F0702030302020204" pitchFamily="66" charset="0"/>
              </a:rPr>
              <a:t>School Council Reps</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5" name="Rectangle 4">
            <a:extLst>
              <a:ext uri="{FF2B5EF4-FFF2-40B4-BE49-F238E27FC236}">
                <a16:creationId xmlns:a16="http://schemas.microsoft.com/office/drawing/2014/main" id="{CF21F5BE-0FE6-4D54-B66B-3DB491C1ABD1}"/>
              </a:ext>
            </a:extLst>
          </p:cNvPr>
          <p:cNvSpPr/>
          <p:nvPr/>
        </p:nvSpPr>
        <p:spPr>
          <a:xfrm>
            <a:off x="122400" y="136800"/>
            <a:ext cx="11839238" cy="6429600"/>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52155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953351" y="1203158"/>
            <a:ext cx="9144000" cy="5510842"/>
          </a:xfrm>
        </p:spPr>
        <p:txBody>
          <a:bodyPr>
            <a:noAutofit/>
          </a:bodyPr>
          <a:lstStyle/>
          <a:p>
            <a:pPr algn="l">
              <a:defRPr/>
            </a:pP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			</a:t>
            </a:r>
            <a:r>
              <a:rPr lang="en-GB" sz="2800" b="1" i="1" u="sng" dirty="0">
                <a:latin typeface="Comic Sans MS" panose="030F0702030302020204" pitchFamily="66" charset="0"/>
              </a:rPr>
              <a:t>SUPPORT</a:t>
            </a:r>
            <a:r>
              <a:rPr lang="en-GB" sz="2800" b="1" u="sng" dirty="0">
                <a:latin typeface="Comic Sans MS" panose="030F0702030302020204" pitchFamily="66" charset="0"/>
              </a:rPr>
              <a:t> AT HOME (homework)</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2000" b="1" dirty="0">
                <a:latin typeface="Comic Sans MS" panose="030F0702030302020204" pitchFamily="66" charset="0"/>
              </a:rPr>
              <a:t>Daily reading and more reading</a:t>
            </a:r>
            <a:r>
              <a:rPr lang="en-GB" sz="2000" dirty="0">
                <a:latin typeface="Comic Sans MS" panose="030F0702030302020204" pitchFamily="66" charset="0"/>
              </a:rPr>
              <a:t>! It is the most important activity you can do with your child.</a:t>
            </a:r>
            <a:br>
              <a:rPr lang="en-GB" sz="2000" dirty="0">
                <a:latin typeface="Comic Sans MS" panose="030F0702030302020204" pitchFamily="66" charset="0"/>
              </a:rPr>
            </a:br>
            <a:br>
              <a:rPr lang="en-GB" sz="2000" dirty="0">
                <a:latin typeface="Comic Sans MS" panose="030F0702030302020204" pitchFamily="66" charset="0"/>
              </a:rPr>
            </a:br>
            <a:r>
              <a:rPr lang="en-GB" sz="2000" b="1" dirty="0">
                <a:latin typeface="Comic Sans MS" panose="030F0702030302020204" pitchFamily="66" charset="0"/>
              </a:rPr>
              <a:t>Spelling practice </a:t>
            </a:r>
            <a:r>
              <a:rPr lang="en-GB" sz="2000" dirty="0">
                <a:latin typeface="Comic Sans MS" panose="030F0702030302020204" pitchFamily="66" charset="0"/>
              </a:rPr>
              <a:t>– shared on Monday with a test on a Friday</a:t>
            </a:r>
            <a:br>
              <a:rPr lang="en-GB" sz="2000" dirty="0">
                <a:latin typeface="Comic Sans MS" panose="030F0702030302020204" pitchFamily="66" charset="0"/>
              </a:rPr>
            </a:br>
            <a:r>
              <a:rPr lang="en-GB" sz="2000" dirty="0">
                <a:latin typeface="Comic Sans MS" panose="030F0702030302020204" pitchFamily="66" charset="0"/>
              </a:rPr>
              <a:t>(10 spellings a week)</a:t>
            </a:r>
            <a:br>
              <a:rPr lang="en-GB" sz="2000" dirty="0">
                <a:latin typeface="Comic Sans MS" panose="030F0702030302020204" pitchFamily="66" charset="0"/>
              </a:rPr>
            </a:br>
            <a:br>
              <a:rPr lang="en-GB" sz="2000" dirty="0">
                <a:latin typeface="Comic Sans MS" panose="030F0702030302020204" pitchFamily="66" charset="0"/>
              </a:rPr>
            </a:br>
            <a:r>
              <a:rPr lang="en-GB" sz="2000" b="1" dirty="0">
                <a:latin typeface="Comic Sans MS" panose="030F0702030302020204" pitchFamily="66" charset="0"/>
              </a:rPr>
              <a:t>TT Rockstars </a:t>
            </a:r>
            <a:r>
              <a:rPr lang="en-GB" sz="2000" dirty="0">
                <a:latin typeface="Comic Sans MS" panose="030F0702030302020204" pitchFamily="66" charset="0"/>
              </a:rPr>
              <a:t>(children will be given logins this week)</a:t>
            </a:r>
            <a:br>
              <a:rPr lang="en-GB" sz="2000" dirty="0">
                <a:latin typeface="Comic Sans MS" panose="030F0702030302020204" pitchFamily="66" charset="0"/>
              </a:rPr>
            </a:br>
            <a:r>
              <a:rPr lang="en-GB" sz="2000" dirty="0">
                <a:latin typeface="Comic Sans MS" panose="030F0702030302020204" pitchFamily="66" charset="0"/>
              </a:rPr>
              <a:t>Times Table practice – you can practice on the way to school, before bed, at breakfast etc.</a:t>
            </a:r>
            <a:br>
              <a:rPr lang="en-GB" sz="2000" dirty="0">
                <a:latin typeface="Comic Sans MS" panose="030F0702030302020204" pitchFamily="66" charset="0"/>
              </a:rPr>
            </a:br>
            <a:br>
              <a:rPr lang="en-GB" sz="2000" dirty="0">
                <a:latin typeface="Comic Sans MS" panose="030F0702030302020204" pitchFamily="66" charset="0"/>
              </a:rPr>
            </a:br>
            <a:r>
              <a:rPr lang="en-GB" sz="2000" b="1" dirty="0">
                <a:latin typeface="Comic Sans MS" panose="030F0702030302020204" pitchFamily="66" charset="0"/>
              </a:rPr>
              <a:t>Look through the Knowledge Organisers </a:t>
            </a:r>
            <a:r>
              <a:rPr lang="en-GB" sz="2000" dirty="0">
                <a:latin typeface="Comic Sans MS" panose="030F0702030302020204" pitchFamily="66" charset="0"/>
              </a:rPr>
              <a:t>– located on the school’s website</a:t>
            </a: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Enjoy the experiences our community has to offer and talk about them!</a:t>
            </a:r>
            <a:br>
              <a:rPr lang="en-GB" sz="2000" dirty="0">
                <a:latin typeface="Comic Sans MS" panose="030F0702030302020204" pitchFamily="66" charset="0"/>
              </a:rPr>
            </a:br>
            <a:br>
              <a:rPr lang="en-GB" sz="2000" dirty="0">
                <a:latin typeface="Comic Sans MS" panose="030F0702030302020204" pitchFamily="66" charset="0"/>
              </a:rPr>
            </a:br>
            <a:r>
              <a:rPr lang="en-US" sz="2000" dirty="0">
                <a:latin typeface="Comic Sans MS" panose="030F0702030302020204" pitchFamily="66" charset="0"/>
              </a:rPr>
              <a:t>Please check </a:t>
            </a:r>
            <a:r>
              <a:rPr lang="en-US" sz="2000" b="1" dirty="0">
                <a:latin typeface="Comic Sans MS" panose="030F0702030302020204" pitchFamily="66" charset="0"/>
              </a:rPr>
              <a:t>the Year 3 curriculum letter </a:t>
            </a:r>
            <a:r>
              <a:rPr lang="en-US" sz="2000" dirty="0">
                <a:latin typeface="Comic Sans MS" panose="030F0702030302020204" pitchFamily="66" charset="0"/>
              </a:rPr>
              <a:t>for the </a:t>
            </a:r>
            <a:r>
              <a:rPr lang="en-US" sz="2000" b="1" u="sng" dirty="0">
                <a:latin typeface="Comic Sans MS" panose="030F0702030302020204" pitchFamily="66" charset="0"/>
              </a:rPr>
              <a:t>Termly project</a:t>
            </a:r>
            <a:r>
              <a:rPr lang="en-US" sz="2000" b="1" dirty="0">
                <a:latin typeface="Comic Sans MS" panose="030F0702030302020204" pitchFamily="66" charset="0"/>
              </a:rPr>
              <a:t>.</a:t>
            </a:r>
            <a:br>
              <a:rPr lang="en-US" sz="2000" dirty="0">
                <a:latin typeface="Comic Sans MS" panose="030F0702030302020204" pitchFamily="66" charset="0"/>
              </a:rPr>
            </a:br>
            <a:br>
              <a:rPr lang="en-US" sz="2000" dirty="0">
                <a:latin typeface="Comic Sans MS" panose="030F0702030302020204" pitchFamily="66" charset="0"/>
              </a:rPr>
            </a:br>
            <a:r>
              <a:rPr lang="en-US" sz="2000" dirty="0">
                <a:latin typeface="Comic Sans MS" panose="030F0702030302020204" pitchFamily="66" charset="0"/>
              </a:rPr>
              <a:t>‘</a:t>
            </a:r>
            <a:r>
              <a:rPr lang="en-US" sz="2000" b="1" dirty="0">
                <a:latin typeface="Comic Sans MS" panose="030F0702030302020204" pitchFamily="66" charset="0"/>
              </a:rPr>
              <a:t>Useful Links for parents’ </a:t>
            </a:r>
            <a:r>
              <a:rPr lang="en-US" sz="2000" dirty="0">
                <a:latin typeface="Comic Sans MS" panose="030F0702030302020204" pitchFamily="66" charset="0"/>
              </a:rPr>
              <a:t>can be found </a:t>
            </a:r>
            <a:r>
              <a:rPr lang="en-US" sz="2000" b="1" dirty="0">
                <a:latin typeface="Comic Sans MS" panose="030F0702030302020204" pitchFamily="66" charset="0"/>
              </a:rPr>
              <a:t>on Google Classroom.</a:t>
            </a: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112" y="336088"/>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6" descr="See the source image">
            <a:extLst>
              <a:ext uri="{FF2B5EF4-FFF2-40B4-BE49-F238E27FC236}">
                <a16:creationId xmlns:a16="http://schemas.microsoft.com/office/drawing/2014/main" id="{6286DB7A-4801-4C88-A5BC-8B397B8B68A3}"/>
              </a:ext>
            </a:extLst>
          </p:cNvPr>
          <p:cNvPicPr>
            <a:picLocks noChangeAspect="1" noChangeArrowheads="1"/>
          </p:cNvPicPr>
          <p:nvPr/>
        </p:nvPicPr>
        <p:blipFill rotWithShape="1">
          <a:blip r:embed="rId3"/>
          <a:srcRect l="8912" t="10605" r="17498" b="10598"/>
          <a:stretch/>
        </p:blipFill>
        <p:spPr bwMode="auto">
          <a:xfrm>
            <a:off x="9842109" y="592089"/>
            <a:ext cx="2022961" cy="270765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p:spPr>
      </p:pic>
    </p:spTree>
    <p:extLst>
      <p:ext uri="{BB962C8B-B14F-4D97-AF65-F5344CB8AC3E}">
        <p14:creationId xmlns:p14="http://schemas.microsoft.com/office/powerpoint/2010/main" val="1762620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0579" y="849006"/>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Assessment</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657835F-416D-483A-96AC-B481356F36EA}"/>
              </a:ext>
            </a:extLst>
          </p:cNvPr>
          <p:cNvSpPr txBox="1"/>
          <p:nvPr/>
        </p:nvSpPr>
        <p:spPr>
          <a:xfrm>
            <a:off x="723014" y="1594884"/>
            <a:ext cx="10802679" cy="4524315"/>
          </a:xfrm>
          <a:prstGeom prst="rect">
            <a:avLst/>
          </a:prstGeom>
          <a:noFill/>
        </p:spPr>
        <p:txBody>
          <a:bodyPr wrap="square" rtlCol="0">
            <a:spAutoFit/>
          </a:bodyPr>
          <a:lstStyle/>
          <a:p>
            <a:r>
              <a:rPr lang="en-GB" sz="2400" dirty="0"/>
              <a:t>We have 3 Assessment points per academic year: Autumn, Spring and Summer</a:t>
            </a:r>
          </a:p>
          <a:p>
            <a:endParaRPr lang="en-GB" sz="2400" dirty="0"/>
          </a:p>
          <a:p>
            <a:r>
              <a:rPr lang="en-GB" sz="2400" dirty="0"/>
              <a:t>In Year 3 we have an additional baseline in the first month of Year 3.</a:t>
            </a:r>
          </a:p>
          <a:p>
            <a:endParaRPr lang="en-GB" sz="2400" dirty="0"/>
          </a:p>
          <a:p>
            <a:pPr marL="342900" indent="-342900">
              <a:buFont typeface="Arial" panose="020B0604020202020204" pitchFamily="34" charset="0"/>
              <a:buChar char="•"/>
            </a:pPr>
            <a:r>
              <a:rPr lang="en-GB" sz="2400" dirty="0"/>
              <a:t>Baseline: Children sit the KS1 SATs papers in Reading and Maths and we assess a piece of writing</a:t>
            </a:r>
          </a:p>
          <a:p>
            <a:pPr marL="342900" indent="-342900">
              <a:buFont typeface="Arial" panose="020B0604020202020204" pitchFamily="34" charset="0"/>
              <a:buChar char="•"/>
            </a:pPr>
            <a:r>
              <a:rPr lang="en-GB" sz="2400" dirty="0"/>
              <a:t>Autumn: Week beginning 23</a:t>
            </a:r>
            <a:r>
              <a:rPr lang="en-GB" sz="2400" baseline="30000" dirty="0"/>
              <a:t>rd</a:t>
            </a:r>
            <a:r>
              <a:rPr lang="en-GB" sz="2400" dirty="0"/>
              <a:t> November children sit papers in Reading and </a:t>
            </a:r>
            <a:r>
              <a:rPr lang="en-GB" sz="2400" dirty="0" err="1"/>
              <a:t>SPaG</a:t>
            </a:r>
            <a:r>
              <a:rPr lang="en-GB" sz="2400" dirty="0"/>
              <a:t>, White Rose Maths and we assess a piece of writing</a:t>
            </a:r>
          </a:p>
          <a:p>
            <a:pPr marL="342900" indent="-342900">
              <a:buFont typeface="Arial" panose="020B0604020202020204" pitchFamily="34" charset="0"/>
              <a:buChar char="•"/>
            </a:pPr>
            <a:r>
              <a:rPr lang="en-GB" sz="2400" dirty="0"/>
              <a:t>Spring: Week beginning 1</a:t>
            </a:r>
            <a:r>
              <a:rPr lang="en-GB" sz="2400" baseline="30000" dirty="0"/>
              <a:t>st</a:t>
            </a:r>
            <a:r>
              <a:rPr lang="en-GB" sz="2400" dirty="0"/>
              <a:t> March children sit papers in Reading and </a:t>
            </a:r>
            <a:r>
              <a:rPr lang="en-GB" sz="2400" dirty="0" err="1"/>
              <a:t>SPaG</a:t>
            </a:r>
            <a:r>
              <a:rPr lang="en-GB" sz="2400" dirty="0"/>
              <a:t>, White Rose Maths and we assess a piece of writing</a:t>
            </a:r>
          </a:p>
          <a:p>
            <a:pPr marL="342900" indent="-342900">
              <a:buFont typeface="Arial" panose="020B0604020202020204" pitchFamily="34" charset="0"/>
              <a:buChar char="•"/>
            </a:pPr>
            <a:r>
              <a:rPr lang="en-GB" sz="2400" dirty="0"/>
              <a:t>Summer: Week beginning 28</a:t>
            </a:r>
            <a:r>
              <a:rPr lang="en-GB" sz="2400" baseline="30000" dirty="0"/>
              <a:t>th</a:t>
            </a:r>
            <a:r>
              <a:rPr lang="en-GB" sz="2400" dirty="0"/>
              <a:t> June children sit papers in Reading and </a:t>
            </a:r>
            <a:r>
              <a:rPr lang="en-GB" sz="2400" dirty="0" err="1"/>
              <a:t>SPaG</a:t>
            </a:r>
            <a:r>
              <a:rPr lang="en-GB" sz="2400" dirty="0"/>
              <a:t>, White Rose Maths and we assess a piece of writing</a:t>
            </a:r>
          </a:p>
        </p:txBody>
      </p:sp>
    </p:spTree>
    <p:extLst>
      <p:ext uri="{BB962C8B-B14F-4D97-AF65-F5344CB8AC3E}">
        <p14:creationId xmlns:p14="http://schemas.microsoft.com/office/powerpoint/2010/main" val="168675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0579" y="849006"/>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Assessment</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7805C41-7708-43BA-A222-06D6B80D907C}"/>
              </a:ext>
            </a:extLst>
          </p:cNvPr>
          <p:cNvSpPr txBox="1"/>
          <p:nvPr/>
        </p:nvSpPr>
        <p:spPr>
          <a:xfrm>
            <a:off x="694660" y="1281067"/>
            <a:ext cx="10802679" cy="5324535"/>
          </a:xfrm>
          <a:prstGeom prst="rect">
            <a:avLst/>
          </a:prstGeom>
          <a:noFill/>
        </p:spPr>
        <p:txBody>
          <a:bodyPr wrap="square" rtlCol="0">
            <a:spAutoFit/>
          </a:bodyPr>
          <a:lstStyle/>
          <a:p>
            <a:r>
              <a:rPr lang="en-GB" sz="2000" dirty="0"/>
              <a:t>Attainment: is the mark/level the child has achieved in the assessment.</a:t>
            </a:r>
          </a:p>
          <a:p>
            <a:endParaRPr lang="en-GB" sz="2000" dirty="0"/>
          </a:p>
          <a:p>
            <a:r>
              <a:rPr lang="en-GB" sz="2000" dirty="0"/>
              <a:t>At Stillness we use the following levels:</a:t>
            </a:r>
          </a:p>
          <a:p>
            <a:pPr marL="342900" indent="-342900">
              <a:buFont typeface="Arial" panose="020B0604020202020204" pitchFamily="34" charset="0"/>
              <a:buChar char="•"/>
            </a:pPr>
            <a:r>
              <a:rPr lang="en-GB" sz="2000" dirty="0"/>
              <a:t>WTS – Working towards age-related expectations</a:t>
            </a:r>
          </a:p>
          <a:p>
            <a:pPr marL="342900" indent="-342900">
              <a:buFont typeface="Arial" panose="020B0604020202020204" pitchFamily="34" charset="0"/>
              <a:buChar char="•"/>
            </a:pPr>
            <a:r>
              <a:rPr lang="en-GB" sz="2000" dirty="0"/>
              <a:t>EXP – Working at age-related expectations</a:t>
            </a:r>
          </a:p>
          <a:p>
            <a:pPr marL="342900" indent="-342900">
              <a:buFont typeface="Arial" panose="020B0604020202020204" pitchFamily="34" charset="0"/>
              <a:buChar char="•"/>
            </a:pPr>
            <a:endParaRPr lang="en-GB" sz="2000" dirty="0"/>
          </a:p>
          <a:p>
            <a:r>
              <a:rPr lang="en-GB" sz="2000" dirty="0"/>
              <a:t>We do not use GD – Greater Depth in Years 3-5 as there is no official GD in those year groups. The only year groups where there is a definition of working at greater depth is in Year 2 and Year 6 where there are statutory assessments.</a:t>
            </a:r>
          </a:p>
          <a:p>
            <a:endParaRPr lang="en-GB" sz="2000" dirty="0"/>
          </a:p>
          <a:p>
            <a:r>
              <a:rPr lang="en-GB" sz="2000" dirty="0"/>
              <a:t>Progress: is the progress made from the child’s individual starting point. There will be no progress measure on the Autumn reports as progress is measured from Autumn to the following term.</a:t>
            </a:r>
          </a:p>
          <a:p>
            <a:r>
              <a:rPr lang="en-GB" sz="2000" dirty="0"/>
              <a:t>0 denotes Expected progress</a:t>
            </a:r>
          </a:p>
          <a:p>
            <a:r>
              <a:rPr lang="en-GB" sz="2000" dirty="0"/>
              <a:t>+ a positive number denotes accelerated progress</a:t>
            </a:r>
          </a:p>
          <a:p>
            <a:pPr marL="342900" indent="-342900">
              <a:buFontTx/>
              <a:buChar char="-"/>
            </a:pPr>
            <a:r>
              <a:rPr lang="en-GB" sz="2000" dirty="0"/>
              <a:t>a negative number denotes some progress</a:t>
            </a:r>
          </a:p>
          <a:p>
            <a:pPr marL="342900" indent="-342900">
              <a:buFontTx/>
              <a:buChar char="-"/>
            </a:pPr>
            <a:endParaRPr lang="en-GB" sz="2000" dirty="0"/>
          </a:p>
          <a:p>
            <a:r>
              <a:rPr lang="en-GB" sz="2000" dirty="0"/>
              <a:t>Your child’s attainment and progress will be discussed with you at Parents Evening.</a:t>
            </a:r>
          </a:p>
        </p:txBody>
      </p:sp>
    </p:spTree>
    <p:extLst>
      <p:ext uri="{BB962C8B-B14F-4D97-AF65-F5344CB8AC3E}">
        <p14:creationId xmlns:p14="http://schemas.microsoft.com/office/powerpoint/2010/main" val="2079693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609219" y="-1554648"/>
            <a:ext cx="9144000" cy="2387600"/>
          </a:xfrm>
        </p:spPr>
        <p:txBody>
          <a:bodyPr>
            <a:normAutofit/>
          </a:bodyPr>
          <a:lstStyle/>
          <a:p>
            <a:br>
              <a:rPr lang="en-GB" sz="2800" dirty="0">
                <a:latin typeface="Comic Sans MS" panose="030F0702030302020204" pitchFamily="66" charset="0"/>
              </a:rPr>
            </a:br>
            <a:br>
              <a:rPr lang="en-GB" sz="2800" dirty="0">
                <a:latin typeface="Comic Sans MS" panose="030F0702030302020204" pitchFamily="66" charset="0"/>
              </a:rPr>
            </a:br>
            <a:br>
              <a:rPr lang="en-GB" sz="2800" dirty="0">
                <a:latin typeface="Comic Sans MS" panose="030F0702030302020204" pitchFamily="66" charset="0"/>
              </a:rPr>
            </a:br>
            <a:endParaRPr lang="en-GB" sz="2800" dirty="0">
              <a:latin typeface="Comic Sans MS" panose="030F0702030302020204" pitchFamily="66" charset="0"/>
            </a:endParaRPr>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7" name="Rectangle 6">
            <a:extLst>
              <a:ext uri="{FF2B5EF4-FFF2-40B4-BE49-F238E27FC236}">
                <a16:creationId xmlns:a16="http://schemas.microsoft.com/office/drawing/2014/main" id="{D6E67927-C67B-451B-97B9-2828B5D2C093}"/>
              </a:ext>
            </a:extLst>
          </p:cNvPr>
          <p:cNvSpPr/>
          <p:nvPr/>
        </p:nvSpPr>
        <p:spPr>
          <a:xfrm>
            <a:off x="153619" y="194537"/>
            <a:ext cx="11808019" cy="6550077"/>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34827380-955F-4567-874E-7BE961B154FC}"/>
              </a:ext>
            </a:extLst>
          </p:cNvPr>
          <p:cNvSpPr/>
          <p:nvPr/>
        </p:nvSpPr>
        <p:spPr>
          <a:xfrm>
            <a:off x="1288694" y="194537"/>
            <a:ext cx="9614611" cy="6494085"/>
          </a:xfrm>
          <a:prstGeom prst="rect">
            <a:avLst/>
          </a:prstGeom>
        </p:spPr>
        <p:txBody>
          <a:bodyPr wrap="square">
            <a:spAutoFit/>
          </a:bodyPr>
          <a:lstStyle/>
          <a:p>
            <a:r>
              <a:rPr lang="en-GB" sz="2800" dirty="0">
                <a:latin typeface="Comic Sans MS" panose="030F0702030302020204" pitchFamily="66" charset="0"/>
              </a:rPr>
              <a:t>Class mixing</a:t>
            </a:r>
          </a:p>
          <a:p>
            <a:r>
              <a:rPr lang="en-GB" sz="2800" dirty="0">
                <a:latin typeface="Comic Sans MS" panose="030F0702030302020204" pitchFamily="66" charset="0"/>
              </a:rPr>
              <a:t> </a:t>
            </a:r>
            <a:endParaRPr lang="en-GB" sz="2400" dirty="0">
              <a:latin typeface="Comic Sans MS" panose="030F0702030302020204" pitchFamily="66" charset="0"/>
            </a:endParaRPr>
          </a:p>
          <a:p>
            <a:r>
              <a:rPr lang="en-GB" sz="2400" dirty="0">
                <a:latin typeface="Comic Sans MS" panose="030F0702030302020204" pitchFamily="66" charset="0"/>
              </a:rPr>
              <a:t>We mix classes at the end of each academic year. Teachers will use their in-depth knowledge of the children to build balanced, inclusive classrooms where every child has the opportunity to thrive academically, socially and emotionally. We will no longer be asking children to list choices of children they would like to remain in a class with as we have found that this has led to anxieties with both children and parents in making those choices. Each mix will be trialled in a variety of lessons to look at how the cohort will work together.</a:t>
            </a:r>
          </a:p>
          <a:p>
            <a:pPr marL="457200" indent="-457200">
              <a:buFont typeface="Arial" panose="020B0604020202020204" pitchFamily="34" charset="0"/>
              <a:buChar char="•"/>
            </a:pPr>
            <a:endParaRPr lang="en-GB" sz="2400" dirty="0">
              <a:latin typeface="Comic Sans MS" panose="030F0702030302020204" pitchFamily="66" charset="0"/>
            </a:endParaRPr>
          </a:p>
          <a:p>
            <a:r>
              <a:rPr lang="en-GB" sz="2400" dirty="0">
                <a:latin typeface="Comic Sans MS" panose="030F0702030302020204" pitchFamily="66" charset="0"/>
              </a:rPr>
              <a:t>Year group teachers work together taking gender, ability, SEND, behaviour and friendships into account.</a:t>
            </a:r>
          </a:p>
          <a:p>
            <a:endParaRPr lang="en-GB" sz="2400" dirty="0">
              <a:latin typeface="Comic Sans MS" panose="030F0702030302020204" pitchFamily="66" charset="0"/>
            </a:endParaRPr>
          </a:p>
          <a:p>
            <a:r>
              <a:rPr lang="en-GB" sz="2400" dirty="0">
                <a:latin typeface="Comic Sans MS" panose="030F0702030302020204" pitchFamily="66" charset="0"/>
              </a:rPr>
              <a:t>We appreciate your trust and partnership as we create a supportive environment for the new school year.</a:t>
            </a:r>
          </a:p>
        </p:txBody>
      </p:sp>
    </p:spTree>
    <p:extLst>
      <p:ext uri="{BB962C8B-B14F-4D97-AF65-F5344CB8AC3E}">
        <p14:creationId xmlns:p14="http://schemas.microsoft.com/office/powerpoint/2010/main" val="2734128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0579" y="849006"/>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Pupil Premium Funding</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CD048674-5BB9-4C23-97E2-FEEA6A5B805F}"/>
              </a:ext>
            </a:extLst>
          </p:cNvPr>
          <p:cNvSpPr txBox="1"/>
          <p:nvPr/>
        </p:nvSpPr>
        <p:spPr>
          <a:xfrm>
            <a:off x="855377" y="1020726"/>
            <a:ext cx="10930270" cy="5016758"/>
          </a:xfrm>
          <a:prstGeom prst="rect">
            <a:avLst/>
          </a:prstGeom>
          <a:noFill/>
        </p:spPr>
        <p:txBody>
          <a:bodyPr wrap="square" rtlCol="0">
            <a:spAutoFit/>
          </a:bodyPr>
          <a:lstStyle/>
          <a:p>
            <a:r>
              <a:rPr lang="en-GB" sz="2000" dirty="0"/>
              <a:t>The Pupil Premium Grant (PPG) is an allocation of additional funding from central government provided to schools to support specific groups of children who are vulnerable to possible under achievement. Those who are eligible for the grant include pupils who are entitled to free school meals (FSM), those looked after by the local authority (LAC), from households with no recourse to public funds (NRPF) and the children of armed service personnel.</a:t>
            </a:r>
          </a:p>
          <a:p>
            <a:endParaRPr lang="en-GB" sz="2000" dirty="0"/>
          </a:p>
          <a:p>
            <a:pPr algn="l"/>
            <a:r>
              <a:rPr lang="en-GB" sz="2000" b="1" i="0" dirty="0">
                <a:solidFill>
                  <a:srgbClr val="2B4972"/>
                </a:solidFill>
                <a:effectLst/>
                <a:ea typeface="Open Sans" panose="020B0606030504020204" pitchFamily="34" charset="0"/>
                <a:cs typeface="Open Sans" panose="020B0606030504020204" pitchFamily="34" charset="0"/>
              </a:rPr>
              <a:t>Primary school children</a:t>
            </a:r>
            <a:br>
              <a:rPr lang="en-GB" sz="2000" b="1" i="0" dirty="0">
                <a:solidFill>
                  <a:srgbClr val="2B4972"/>
                </a:solidFill>
                <a:effectLst/>
                <a:ea typeface="Open Sans" panose="020B0606030504020204" pitchFamily="34" charset="0"/>
                <a:cs typeface="Open Sans" panose="020B0606030504020204" pitchFamily="34" charset="0"/>
              </a:rPr>
            </a:br>
            <a:endParaRPr lang="en-GB" sz="2000" b="1" i="0" dirty="0">
              <a:solidFill>
                <a:srgbClr val="2B4972"/>
              </a:solidFill>
              <a:effectLst/>
              <a:ea typeface="Open Sans" panose="020B0606030504020204" pitchFamily="34" charset="0"/>
              <a:cs typeface="Open Sans" panose="020B0606030504020204" pitchFamily="34" charset="0"/>
            </a:endParaRPr>
          </a:p>
          <a:p>
            <a:pPr algn="l"/>
            <a:r>
              <a:rPr lang="en-GB" sz="2000" b="0" i="0" dirty="0">
                <a:solidFill>
                  <a:srgbClr val="3A3A3A"/>
                </a:solidFill>
                <a:effectLst/>
                <a:ea typeface="Open Sans" panose="020B0606030504020204" pitchFamily="34" charset="0"/>
                <a:cs typeface="Open Sans" panose="020B0606030504020204" pitchFamily="34" charset="0"/>
              </a:rPr>
              <a:t>If you receive benefits or tax credits, you should still apply for free school meals. This helps your child’s school receive additional government funding, known as the pupil premium, to support pupils' learning and wellbeing.</a:t>
            </a:r>
          </a:p>
          <a:p>
            <a:pPr algn="l"/>
            <a:endParaRPr lang="en-GB" sz="2000" b="0" i="0" dirty="0">
              <a:solidFill>
                <a:srgbClr val="3A3A3A"/>
              </a:solidFill>
              <a:effectLst/>
              <a:ea typeface="Open Sans" panose="020B0606030504020204" pitchFamily="34" charset="0"/>
              <a:cs typeface="Open Sans" panose="020B0606030504020204" pitchFamily="34" charset="0"/>
            </a:endParaRPr>
          </a:p>
          <a:p>
            <a:pPr algn="l"/>
            <a:r>
              <a:rPr lang="en-GB" sz="2000" b="0" i="0" dirty="0">
                <a:solidFill>
                  <a:srgbClr val="3A3A3A"/>
                </a:solidFill>
                <a:effectLst/>
                <a:ea typeface="Open Sans" panose="020B0606030504020204" pitchFamily="34" charset="0"/>
                <a:cs typeface="Open Sans" panose="020B0606030504020204" pitchFamily="34" charset="0"/>
              </a:rPr>
              <a:t>Children from households receiving Universal Credit with an annual earned income of £7,400 or less may be eligible for the pupil premium and other additional funding for their school.</a:t>
            </a:r>
          </a:p>
          <a:p>
            <a:endParaRPr lang="en-GB" sz="2000" dirty="0"/>
          </a:p>
          <a:p>
            <a:endParaRPr lang="en-GB" sz="2000" dirty="0"/>
          </a:p>
        </p:txBody>
      </p:sp>
    </p:spTree>
    <p:extLst>
      <p:ext uri="{BB962C8B-B14F-4D97-AF65-F5344CB8AC3E}">
        <p14:creationId xmlns:p14="http://schemas.microsoft.com/office/powerpoint/2010/main" val="307064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324551" y="1329551"/>
            <a:ext cx="11670337" cy="2949760"/>
          </a:xfrm>
        </p:spPr>
        <p:txBody>
          <a:bodyPr>
            <a:noAutofit/>
          </a:bodyPr>
          <a:lstStyle/>
          <a:p>
            <a:pPr algn="l">
              <a:defRPr/>
            </a:pP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			</a:t>
            </a:r>
            <a:r>
              <a:rPr lang="en-GB" sz="2000" b="1" u="sng" dirty="0">
                <a:latin typeface="Comic Sans MS" panose="030F0702030302020204" pitchFamily="66" charset="0"/>
              </a:rPr>
              <a:t>COMMUNICATION</a:t>
            </a:r>
            <a:br>
              <a:rPr lang="en-GB" sz="2000" b="1" u="sng" dirty="0">
                <a:latin typeface="Comic Sans MS" panose="030F0702030302020204" pitchFamily="66" charset="0"/>
              </a:rPr>
            </a:br>
            <a:br>
              <a:rPr lang="en-GB" sz="2000" b="1" u="sng" dirty="0">
                <a:latin typeface="Comic Sans MS" panose="030F0702030302020204" pitchFamily="66" charset="0"/>
              </a:rPr>
            </a:br>
            <a:br>
              <a:rPr lang="en-GB" sz="2000" b="1" u="sng" dirty="0">
                <a:latin typeface="Comic Sans MS" panose="030F0702030302020204" pitchFamily="66" charset="0"/>
              </a:rPr>
            </a:br>
            <a:br>
              <a:rPr lang="en-GB" sz="2000" b="1" u="sng" dirty="0">
                <a:latin typeface="Comic Sans MS" panose="030F0702030302020204" pitchFamily="66" charset="0"/>
              </a:rPr>
            </a:br>
            <a:r>
              <a:rPr lang="en-GB" sz="2000" b="1" u="sng" dirty="0">
                <a:latin typeface="Comic Sans MS" panose="030F0702030302020204" pitchFamily="66" charset="0"/>
                <a:hlinkClick r:id="rId2"/>
              </a:rPr>
              <a:t>y3@stillnessjs.lewisham.sch.uk</a:t>
            </a:r>
            <a:r>
              <a:rPr lang="en-GB" sz="2000" dirty="0">
                <a:latin typeface="Comic Sans MS" panose="030F0702030302020204" pitchFamily="66" charset="0"/>
              </a:rPr>
              <a:t> – Please include your child’s name and class in the subject line</a:t>
            </a:r>
            <a:br>
              <a:rPr lang="en-GB" sz="2000" dirty="0">
                <a:latin typeface="Comic Sans MS" panose="030F0702030302020204" pitchFamily="66" charset="0"/>
              </a:rPr>
            </a:br>
            <a:br>
              <a:rPr lang="en-GB" sz="2000" dirty="0">
                <a:latin typeface="Comic Sans MS" panose="030F0702030302020204" pitchFamily="66" charset="0"/>
              </a:rPr>
            </a:br>
            <a:r>
              <a:rPr lang="en-GB" sz="2000" dirty="0">
                <a:latin typeface="Comic Sans MS" panose="030F0702030302020204" pitchFamily="66" charset="0"/>
              </a:rPr>
              <a:t>Response time: Within 2 working days </a:t>
            </a:r>
            <a:br>
              <a:rPr lang="en-GB" sz="2000" b="1" u="sng" dirty="0">
                <a:latin typeface="Comic Sans MS" panose="030F0702030302020204" pitchFamily="66" charset="0"/>
              </a:rPr>
            </a:br>
            <a:br>
              <a:rPr lang="en-GB" sz="2000" b="1" u="sng" dirty="0">
                <a:latin typeface="Comic Sans MS" panose="030F0702030302020204" pitchFamily="66" charset="0"/>
              </a:rPr>
            </a:br>
            <a:br>
              <a:rPr lang="en-GB" sz="2000" b="1" u="sng" dirty="0">
                <a:latin typeface="Comic Sans MS" panose="030F0702030302020204" pitchFamily="66" charset="0"/>
              </a:rPr>
            </a:br>
            <a:r>
              <a:rPr lang="en-GB" sz="2000" b="1" u="sng" dirty="0">
                <a:latin typeface="Comic Sans MS" panose="030F0702030302020204" pitchFamily="66" charset="0"/>
                <a:hlinkClick r:id="rId3"/>
              </a:rPr>
              <a:t>admin@stillnessjs.lewisham.sch.uk</a:t>
            </a:r>
            <a:r>
              <a:rPr lang="en-GB" sz="2000" b="1" dirty="0">
                <a:latin typeface="Comic Sans MS" panose="030F0702030302020204" pitchFamily="66" charset="0"/>
              </a:rPr>
              <a:t> </a:t>
            </a:r>
            <a:r>
              <a:rPr lang="en-GB" sz="2000" dirty="0">
                <a:latin typeface="Comic Sans MS" panose="030F0702030302020204" pitchFamily="66" charset="0"/>
              </a:rPr>
              <a:t>– Any updates about absences, appointments etc…</a:t>
            </a: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112" y="336088"/>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20617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050F-5AB3-4358-9B90-305E43F0B78D}"/>
              </a:ext>
            </a:extLst>
          </p:cNvPr>
          <p:cNvSpPr>
            <a:spLocks noGrp="1"/>
          </p:cNvSpPr>
          <p:nvPr>
            <p:ph type="ctrTitle"/>
          </p:nvPr>
        </p:nvSpPr>
        <p:spPr>
          <a:xfrm>
            <a:off x="1130579" y="849006"/>
            <a:ext cx="9144000" cy="2387600"/>
          </a:xfrm>
        </p:spPr>
        <p:txBody>
          <a:bodyPr>
            <a:noAutofit/>
          </a:bodyPr>
          <a:lstStyle/>
          <a:p>
            <a:pPr algn="l">
              <a:defRPr/>
            </a:pP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   </a:t>
            </a:r>
            <a:r>
              <a:rPr lang="en-GB" sz="4400" dirty="0">
                <a:latin typeface="Comic Sans MS" panose="030F0702030302020204" pitchFamily="66" charset="0"/>
              </a:rPr>
              <a:t>Questions?</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US" sz="2000" dirty="0">
                <a:latin typeface="Comic Sans MS" panose="030F0702030302020204" pitchFamily="66" charset="0"/>
              </a:rPr>
            </a:br>
            <a:br>
              <a:rPr lang="en-GB" sz="2000" dirty="0">
                <a:latin typeface="Comic Sans MS" panose="030F0702030302020204" pitchFamily="66" charset="0"/>
              </a:rPr>
            </a:br>
            <a:endParaRPr lang="en-GB" sz="2000" dirty="0"/>
          </a:p>
        </p:txBody>
      </p:sp>
      <p:pic>
        <p:nvPicPr>
          <p:cNvPr id="4" name="Picture 3">
            <a:extLst>
              <a:ext uri="{FF2B5EF4-FFF2-40B4-BE49-F238E27FC236}">
                <a16:creationId xmlns:a16="http://schemas.microsoft.com/office/drawing/2014/main" id="{BA614856-1B89-4282-9CDC-A266A056F74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362" y="194537"/>
            <a:ext cx="1000838" cy="993463"/>
          </a:xfrm>
          <a:prstGeom prst="rect">
            <a:avLst/>
          </a:prstGeom>
          <a:noFill/>
        </p:spPr>
      </p:pic>
      <p:sp>
        <p:nvSpPr>
          <p:cNvPr id="3" name="Rectangle 2">
            <a:extLst>
              <a:ext uri="{FF2B5EF4-FFF2-40B4-BE49-F238E27FC236}">
                <a16:creationId xmlns:a16="http://schemas.microsoft.com/office/drawing/2014/main" id="{D2E84485-9508-4047-9CDE-9E70DBBAE64E}"/>
              </a:ext>
            </a:extLst>
          </p:cNvPr>
          <p:cNvSpPr/>
          <p:nvPr/>
        </p:nvSpPr>
        <p:spPr>
          <a:xfrm>
            <a:off x="122400" y="144000"/>
            <a:ext cx="11923200" cy="6519463"/>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582844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807</TotalTime>
  <Words>1612</Words>
  <Application>Microsoft Office PowerPoint</Application>
  <PresentationFormat>Widescreen</PresentationFormat>
  <Paragraphs>89</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Comic Sans MS</vt:lpstr>
      <vt:lpstr>Google Sans</vt:lpstr>
      <vt:lpstr>Open Sans</vt:lpstr>
      <vt:lpstr>Office Theme</vt:lpstr>
      <vt:lpstr>Welcome to Year 3!</vt:lpstr>
      <vt:lpstr> REMINDERS    School starts at 8:45 and finishes at 3.30pm.   We are a uniform school!   PE will be on Monday and Friday.     Please check the school’s website for letters and information about the curriculum.   </vt:lpstr>
      <vt:lpstr>      We are a uniform school!  Our school uniform consists grey skirts, culottes, trousers or shorts. Royal blue or yellow polo shirt, sweatshirt or fleece with or without the school logo. Children may wear blue or yellow check summer dresses. All pupils must wear black shoes or all black trainers. No leggings, tracksuit bottoms or cycle shorts please.  PE will be on Monday and Friday. Please come in wearing your school PE kit; white t-shirt, plain navy or black shorts, plain navy or black tracksuit (with or without the school logo) and black trainers. No leggings or cycling shorts please.  Note – During Sports Day, children will be asked to wear a t-shirt representing the colour of their house.  Children with hair longer than their shoulders should have it tied back and children should not wear any jewellery, with the exception of watches and stud earrings.   </vt:lpstr>
      <vt:lpstr> Curriculum Map        </vt:lpstr>
      <vt:lpstr>Reading        </vt:lpstr>
      <vt:lpstr>Guided Reading Texts</vt:lpstr>
      <vt:lpstr>PowerPoint Presentation</vt:lpstr>
      <vt:lpstr>PowerPoint Presentation</vt:lpstr>
      <vt:lpstr>Learning and mastering the statutory Year 3 and 4 spelling words is vital, as these high-frequency terms build a robust vocabulary foundation that directly elevates the accuracy, sophistication, and confidence of your child's daily writing.</vt:lpstr>
      <vt:lpstr>PE/Sporting Events</vt:lpstr>
      <vt:lpstr>Cultural Capital</vt:lpstr>
      <vt:lpstr>Roles and Responsibilities  Eco-warriors First aiders Well-being champions Librarians PE Monitor Digital Leader Classroom/Teaching Assistant Monitors School Council Reps      </vt:lpstr>
      <vt:lpstr>        SUPPORT AT HOME (homework)    Daily reading and more reading! It is the most important activity you can do with your child.  Spelling practice – shared on Monday with a test on a Friday (10 spellings a week)  TT Rockstars (children will be given logins this week) Times Table practice – you can practice on the way to school, before bed, at breakfast etc.  Look through the Knowledge Organisers – located on the school’s website  Enjoy the experiences our community has to offer and talk about them!  Please check the Year 3 curriculum letter for the Termly project.  ‘Useful Links for parents’ can be found on Google Classroom.  </vt:lpstr>
      <vt:lpstr>     Assessment        </vt:lpstr>
      <vt:lpstr>     Assessment        </vt:lpstr>
      <vt:lpstr>   </vt:lpstr>
      <vt:lpstr>     Pupil Premium Funding        </vt:lpstr>
      <vt:lpstr>        COMMUNICATION    y3@stillnessjs.lewisham.sch.uk – Please include your child’s name and class in the subject line  Response time: Within 2 working days    admin@stillnessjs.lewisham.sch.uk – Any updates about absences, appointments etc…    </vt:lpstr>
      <vt:lpstr>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6!</dc:title>
  <dc:creator>Louise Threadgold</dc:creator>
  <cp:lastModifiedBy>Kim Kennedy</cp:lastModifiedBy>
  <cp:revision>51</cp:revision>
  <dcterms:created xsi:type="dcterms:W3CDTF">2023-09-05T19:04:44Z</dcterms:created>
  <dcterms:modified xsi:type="dcterms:W3CDTF">2026-09-18T07:53:35Z</dcterms:modified>
</cp:coreProperties>
</file>