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 id="277" r:id="rId4"/>
    <p:sldId id="276" r:id="rId5"/>
    <p:sldId id="260" r:id="rId6"/>
    <p:sldId id="272" r:id="rId7"/>
    <p:sldId id="263" r:id="rId8"/>
    <p:sldId id="265" r:id="rId9"/>
    <p:sldId id="288" r:id="rId10"/>
    <p:sldId id="264" r:id="rId11"/>
    <p:sldId id="284" r:id="rId12"/>
    <p:sldId id="269" r:id="rId13"/>
    <p:sldId id="287" r:id="rId14"/>
    <p:sldId id="266" r:id="rId15"/>
    <p:sldId id="281" r:id="rId16"/>
    <p:sldId id="285" r:id="rId17"/>
    <p:sldId id="286" r:id="rId18"/>
    <p:sldId id="282" r:id="rId19"/>
    <p:sldId id="267" r:id="rId20"/>
    <p:sldId id="289" r:id="rId21"/>
    <p:sldId id="268" r:id="rId22"/>
    <p:sldId id="261" r:id="rId23"/>
    <p:sldId id="271" r:id="rId24"/>
    <p:sldId id="279" r:id="rId25"/>
    <p:sldId id="27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AA7EA-E9E0-478C-A277-7AF3791E97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B813D49-3C41-48CD-A009-14EE4DC56A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42E26F8-40E7-4E73-BB2F-E3707FE00F0E}"/>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5" name="Footer Placeholder 4">
            <a:extLst>
              <a:ext uri="{FF2B5EF4-FFF2-40B4-BE49-F238E27FC236}">
                <a16:creationId xmlns:a16="http://schemas.microsoft.com/office/drawing/2014/main" id="{C0FD25EB-83B8-47B6-BF48-3974A6CAB6E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B022F10-F16E-418E-871E-43D3B3B1B9C3}"/>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3486082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FB3E1-9707-41CF-A060-52809E518C6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0C2478B-D345-4EA1-9972-9236E115C6F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382D55-3168-4F83-8DC3-B9B2EAC7752A}"/>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5" name="Footer Placeholder 4">
            <a:extLst>
              <a:ext uri="{FF2B5EF4-FFF2-40B4-BE49-F238E27FC236}">
                <a16:creationId xmlns:a16="http://schemas.microsoft.com/office/drawing/2014/main" id="{A80A9FDC-A918-4968-9ED3-C0CD3A6C6E6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9444B48-D373-41AA-806C-834136CE2E8A}"/>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2333106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B636-95D6-48D2-B778-0B9E416B93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C35E87-D0F1-4B69-9E8C-6AFFE9DB1A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1C748BB-D651-423E-8DA7-CDD7BA7E1004}"/>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5" name="Footer Placeholder 4">
            <a:extLst>
              <a:ext uri="{FF2B5EF4-FFF2-40B4-BE49-F238E27FC236}">
                <a16:creationId xmlns:a16="http://schemas.microsoft.com/office/drawing/2014/main" id="{D0C256FF-4F8C-4737-92C8-D916E469829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F097CFF-CD7E-4875-91DC-77AC1B39A6CD}"/>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2680284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4E254-0ED9-4412-BBC9-A6029124BD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50315E-79BA-49FA-86F7-C8FC1F466EF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852E810-5D07-4D05-839F-37636F6A3D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C652EDA-CF55-4998-AA46-464D0806D936}"/>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6" name="Footer Placeholder 5">
            <a:extLst>
              <a:ext uri="{FF2B5EF4-FFF2-40B4-BE49-F238E27FC236}">
                <a16:creationId xmlns:a16="http://schemas.microsoft.com/office/drawing/2014/main" id="{471C1EB2-7109-4D94-8C54-505873B3A06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61F9E64-C2B3-4360-8F34-82C4BA260170}"/>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1536260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5C2B-757B-4ECC-94A5-C97AD97EE6F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BA28499-4DD4-495A-B095-1BFA5A7080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A9B9233-7856-43CD-9593-DD27A07B92F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32DCB96-D31A-4F5D-B542-596240B61F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AF78EEB-C919-4BCE-924E-0609BBE15B8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E6971C8-B0BC-4BA7-BC84-8FA41E003F18}"/>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8" name="Footer Placeholder 7">
            <a:extLst>
              <a:ext uri="{FF2B5EF4-FFF2-40B4-BE49-F238E27FC236}">
                <a16:creationId xmlns:a16="http://schemas.microsoft.com/office/drawing/2014/main" id="{3B3A7DAF-501F-435F-B591-6F34BA698FCF}"/>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CF712067-857B-4F67-B1F5-15543C995E7F}"/>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771685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49094-96D0-496D-93C5-4A4796FB71D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7F1654A-C65E-4ADD-B1A2-ECF1AD48D354}"/>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4" name="Footer Placeholder 3">
            <a:extLst>
              <a:ext uri="{FF2B5EF4-FFF2-40B4-BE49-F238E27FC236}">
                <a16:creationId xmlns:a16="http://schemas.microsoft.com/office/drawing/2014/main" id="{AD00350C-559B-43FB-85BA-DA499BE639DE}"/>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5BB14ECE-6ACC-4934-A812-C4D87672A993}"/>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539616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CD22B2-7931-4F6A-AECC-9C094030B04D}"/>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3" name="Footer Placeholder 2">
            <a:extLst>
              <a:ext uri="{FF2B5EF4-FFF2-40B4-BE49-F238E27FC236}">
                <a16:creationId xmlns:a16="http://schemas.microsoft.com/office/drawing/2014/main" id="{B1C5AA49-6DD9-4BEE-B91F-02AA944B8186}"/>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A9A4631B-0D24-4B7B-AE74-4547F3EE8F05}"/>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3628720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EB32-12B2-4C65-9631-E6E8A9FB62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A162117-9E02-4BF0-8473-04614FE2A4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ADE4522-F082-4D5B-B4C5-9051CDED64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FE1AA0-871D-4C06-95A0-A52F25FBC475}"/>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6" name="Footer Placeholder 5">
            <a:extLst>
              <a:ext uri="{FF2B5EF4-FFF2-40B4-BE49-F238E27FC236}">
                <a16:creationId xmlns:a16="http://schemas.microsoft.com/office/drawing/2014/main" id="{684E76E1-3AF4-43FA-B4F5-D685C0E2D28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3A78EDD-EA46-4EF6-AD39-3D506D4B9D53}"/>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3354388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A8435-545C-4ACE-81EC-C3DAC025D3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6FC6592-34AD-47E3-96AB-4640CC9104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8A81B0A1-EEF1-4583-A181-213091EAAE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54CD76-B282-4CA1-B7D3-D687C3459534}"/>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6" name="Footer Placeholder 5">
            <a:extLst>
              <a:ext uri="{FF2B5EF4-FFF2-40B4-BE49-F238E27FC236}">
                <a16:creationId xmlns:a16="http://schemas.microsoft.com/office/drawing/2014/main" id="{1C9DB7FB-3667-4BEF-8EF0-0E33EBA580B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6BF7C5C-A4A8-429D-B2CB-5C0C976BA22A}"/>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2485732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1E093-08AE-4FEB-AB72-F4F4D71488B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2404AF-6D10-4A6F-919C-8EB81718371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24D3AA-68C9-4D52-983C-8E52E064FE0D}"/>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5" name="Footer Placeholder 4">
            <a:extLst>
              <a:ext uri="{FF2B5EF4-FFF2-40B4-BE49-F238E27FC236}">
                <a16:creationId xmlns:a16="http://schemas.microsoft.com/office/drawing/2014/main" id="{B98CF9B0-9F5D-46D0-8044-373F3524D85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07C1709-E534-4876-B480-3EA67D29F134}"/>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427045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E21FE6-7F38-4A9B-823F-ACAA9EFF8EA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FAEFB3-FF7B-48C3-9FA3-D70C3722425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76326E-382D-4E55-A07D-DCE3460E168A}"/>
              </a:ext>
            </a:extLst>
          </p:cNvPr>
          <p:cNvSpPr>
            <a:spLocks noGrp="1"/>
          </p:cNvSpPr>
          <p:nvPr>
            <p:ph type="dt" sz="half" idx="10"/>
          </p:nvPr>
        </p:nvSpPr>
        <p:spPr/>
        <p:txBody>
          <a:bodyPr/>
          <a:lstStyle/>
          <a:p>
            <a:fld id="{CD3D46A0-8A07-4105-B247-4EA8A3EEBF92}" type="datetimeFigureOut">
              <a:rPr lang="en-GB" smtClean="0"/>
              <a:t>17/09/2026</a:t>
            </a:fld>
            <a:endParaRPr lang="en-GB" dirty="0"/>
          </a:p>
        </p:txBody>
      </p:sp>
      <p:sp>
        <p:nvSpPr>
          <p:cNvPr id="5" name="Footer Placeholder 4">
            <a:extLst>
              <a:ext uri="{FF2B5EF4-FFF2-40B4-BE49-F238E27FC236}">
                <a16:creationId xmlns:a16="http://schemas.microsoft.com/office/drawing/2014/main" id="{89189E8B-8B26-46A1-86D9-AC65E25EC29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08F81B7-BB7C-4A98-A11D-672E822D09F1}"/>
              </a:ext>
            </a:extLst>
          </p:cNvPr>
          <p:cNvSpPr>
            <a:spLocks noGrp="1"/>
          </p:cNvSpPr>
          <p:nvPr>
            <p:ph type="sldNum" sz="quarter" idx="12"/>
          </p:nvPr>
        </p:nvSpPr>
        <p:spPr/>
        <p:txBody>
          <a:bodyPr/>
          <a:lstStyle/>
          <a:p>
            <a:fld id="{8464DCBF-0B9D-4D8D-8804-ACB53B337C35}" type="slidenum">
              <a:rPr lang="en-GB" smtClean="0"/>
              <a:t>‹#›</a:t>
            </a:fld>
            <a:endParaRPr lang="en-GB" dirty="0"/>
          </a:p>
        </p:txBody>
      </p:sp>
    </p:spTree>
    <p:extLst>
      <p:ext uri="{BB962C8B-B14F-4D97-AF65-F5344CB8AC3E}">
        <p14:creationId xmlns:p14="http://schemas.microsoft.com/office/powerpoint/2010/main" val="1220290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7FF4B9-2060-4693-85D3-7A23275B9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7157EB-8B53-45E0-B1CB-68D817FCFE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6CC84C-CD73-4BE7-9189-FBE0288E50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3D46A0-8A07-4105-B247-4EA8A3EEBF92}" type="datetimeFigureOut">
              <a:rPr lang="en-GB" smtClean="0"/>
              <a:t>17/09/2026</a:t>
            </a:fld>
            <a:endParaRPr lang="en-GB" dirty="0"/>
          </a:p>
        </p:txBody>
      </p:sp>
      <p:sp>
        <p:nvSpPr>
          <p:cNvPr id="5" name="Footer Placeholder 4">
            <a:extLst>
              <a:ext uri="{FF2B5EF4-FFF2-40B4-BE49-F238E27FC236}">
                <a16:creationId xmlns:a16="http://schemas.microsoft.com/office/drawing/2014/main" id="{8B0427E7-4999-465B-9812-419527923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7ADCBF16-8225-48E4-A35E-8C54D05DCF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64DCBF-0B9D-4D8D-8804-ACB53B337C35}" type="slidenum">
              <a:rPr lang="en-GB" smtClean="0"/>
              <a:t>‹#›</a:t>
            </a:fld>
            <a:endParaRPr lang="en-GB" dirty="0"/>
          </a:p>
        </p:txBody>
      </p:sp>
    </p:spTree>
    <p:extLst>
      <p:ext uri="{BB962C8B-B14F-4D97-AF65-F5344CB8AC3E}">
        <p14:creationId xmlns:p14="http://schemas.microsoft.com/office/powerpoint/2010/main" val="906115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mailto:y6@stillnessjs.lewisham.sch.uk"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p:txBody>
          <a:bodyPr/>
          <a:lstStyle/>
          <a:p>
            <a:r>
              <a:rPr lang="en-GB" dirty="0"/>
              <a:t>Welcome to Year 6!</a:t>
            </a:r>
          </a:p>
        </p:txBody>
      </p:sp>
      <p:sp>
        <p:nvSpPr>
          <p:cNvPr id="3" name="Subtitle 2">
            <a:extLst>
              <a:ext uri="{FF2B5EF4-FFF2-40B4-BE49-F238E27FC236}">
                <a16:creationId xmlns:a16="http://schemas.microsoft.com/office/drawing/2014/main" id="{A2505E02-7960-4A1E-96F7-59C23E0FD81A}"/>
              </a:ext>
            </a:extLst>
          </p:cNvPr>
          <p:cNvSpPr>
            <a:spLocks noGrp="1"/>
          </p:cNvSpPr>
          <p:nvPr>
            <p:ph type="subTitle" idx="1"/>
          </p:nvPr>
        </p:nvSpPr>
        <p:spPr>
          <a:xfrm>
            <a:off x="1524000" y="3602038"/>
            <a:ext cx="9144000" cy="2864076"/>
          </a:xfrm>
        </p:spPr>
        <p:txBody>
          <a:bodyPr>
            <a:normAutofit fontScale="92500" lnSpcReduction="20000"/>
          </a:bodyPr>
          <a:lstStyle/>
          <a:p>
            <a:pPr>
              <a:defRPr/>
            </a:pPr>
            <a:r>
              <a:rPr lang="en-GB" altLang="en-US" sz="3200" dirty="0">
                <a:solidFill>
                  <a:srgbClr val="0070C0"/>
                </a:solidFill>
              </a:rPr>
              <a:t>Mrs Threadgold</a:t>
            </a:r>
          </a:p>
          <a:p>
            <a:pPr>
              <a:defRPr/>
            </a:pPr>
            <a:r>
              <a:rPr lang="en-GB" altLang="en-US" sz="3200" dirty="0">
                <a:solidFill>
                  <a:srgbClr val="0070C0"/>
                </a:solidFill>
              </a:rPr>
              <a:t>Ms Beeke</a:t>
            </a:r>
          </a:p>
          <a:p>
            <a:pPr>
              <a:defRPr/>
            </a:pPr>
            <a:r>
              <a:rPr lang="en-GB" altLang="en-US" sz="3200" dirty="0">
                <a:solidFill>
                  <a:srgbClr val="0070C0"/>
                </a:solidFill>
              </a:rPr>
              <a:t>Mrs Kelly</a:t>
            </a:r>
          </a:p>
          <a:p>
            <a:pPr>
              <a:defRPr/>
            </a:pPr>
            <a:r>
              <a:rPr lang="en-GB" altLang="en-US" sz="3200" dirty="0">
                <a:solidFill>
                  <a:srgbClr val="0070C0"/>
                </a:solidFill>
              </a:rPr>
              <a:t>Mrs Mclean</a:t>
            </a:r>
          </a:p>
          <a:p>
            <a:pPr>
              <a:defRPr/>
            </a:pPr>
            <a:r>
              <a:rPr lang="en-GB" altLang="en-US" sz="3200" dirty="0">
                <a:solidFill>
                  <a:srgbClr val="0070C0"/>
                </a:solidFill>
              </a:rPr>
              <a:t>Miss Winter</a:t>
            </a:r>
          </a:p>
          <a:p>
            <a:pPr>
              <a:defRPr/>
            </a:pPr>
            <a:r>
              <a:rPr lang="en-GB" altLang="en-US" sz="3200" dirty="0">
                <a:solidFill>
                  <a:srgbClr val="0070C0"/>
                </a:solidFill>
              </a:rPr>
              <a:t>Miss Brown</a:t>
            </a:r>
          </a:p>
          <a:p>
            <a:pPr>
              <a:defRPr/>
            </a:pPr>
            <a:endParaRPr lang="en-GB" altLang="en-US" sz="1600" dirty="0"/>
          </a:p>
          <a:p>
            <a:endParaRPr lang="en-GB" sz="16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85334EF7-1542-4A45-ABB2-2231DD042A79}"/>
              </a:ext>
            </a:extLst>
          </p:cNvPr>
          <p:cNvSpPr/>
          <p:nvPr/>
        </p:nvSpPr>
        <p:spPr>
          <a:xfrm>
            <a:off x="230362" y="194537"/>
            <a:ext cx="11664038" cy="64689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96595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231200" y="4970123"/>
            <a:ext cx="9991154" cy="2387600"/>
          </a:xfrm>
        </p:spPr>
        <p:txBody>
          <a:bodyPr>
            <a:noAutofit/>
          </a:bodyPr>
          <a:lstStyle/>
          <a:p>
            <a:pPr>
              <a:defRPr/>
            </a:pP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School starts at 8:45am and we dismiss at 3.30pm. </a:t>
            </a: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If you would like your child to walk home alone – you must </a:t>
            </a:r>
            <a:r>
              <a:rPr lang="en-GB" sz="2000" u="sng" dirty="0">
                <a:latin typeface="Comic Sans MS" panose="030F0702030302020204" pitchFamily="66" charset="0"/>
              </a:rPr>
              <a:t>update your permission</a:t>
            </a:r>
            <a:r>
              <a:rPr lang="en-GB" sz="2000" dirty="0">
                <a:latin typeface="Comic Sans MS" panose="030F0702030302020204" pitchFamily="66" charset="0"/>
              </a:rPr>
              <a:t>.</a:t>
            </a: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The behaviour system remains the same, with children being awarded a house point for demonstrating the agreed  behaviour expectations and consequences will be in line with our behaviour policy.</a:t>
            </a:r>
            <a:br>
              <a:rPr lang="en-GB" sz="2000" dirty="0">
                <a:latin typeface="Comic Sans MS" panose="030F0702030302020204" pitchFamily="66" charset="0"/>
              </a:rPr>
            </a:br>
            <a:br>
              <a:rPr lang="en-GB" sz="2000" dirty="0">
                <a:latin typeface="Comic Sans MS" panose="030F0702030302020204" pitchFamily="66" charset="0"/>
              </a:rPr>
            </a:br>
            <a:r>
              <a:rPr lang="en-GB" sz="2000" dirty="0">
                <a:solidFill>
                  <a:srgbClr val="FF0000"/>
                </a:solidFill>
                <a:latin typeface="Comic Sans MS" panose="030F0702030302020204" pitchFamily="66" charset="0"/>
              </a:rPr>
              <a:t>As many children walk home by themselves, we understand that parents want to be able to be in contact with children. However, please note that we have a </a:t>
            </a:r>
            <a:r>
              <a:rPr lang="en-GB" sz="2000" u="sng" dirty="0">
                <a:solidFill>
                  <a:srgbClr val="FF0000"/>
                </a:solidFill>
                <a:latin typeface="Comic Sans MS" panose="030F0702030302020204" pitchFamily="66" charset="0"/>
              </a:rPr>
              <a:t>no phone policy</a:t>
            </a:r>
            <a:r>
              <a:rPr lang="en-GB" sz="2000" dirty="0">
                <a:solidFill>
                  <a:srgbClr val="FF0000"/>
                </a:solidFill>
                <a:latin typeface="Comic Sans MS" panose="030F0702030302020204" pitchFamily="66" charset="0"/>
              </a:rPr>
              <a:t> for safeguarding purposes. If pick-up arrangements change, please contact the office.</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1CE45FA2-045B-4915-9F6F-185BA9E40CF7}"/>
              </a:ext>
            </a:extLst>
          </p:cNvPr>
          <p:cNvSpPr txBox="1"/>
          <p:nvPr/>
        </p:nvSpPr>
        <p:spPr>
          <a:xfrm>
            <a:off x="1231200" y="436418"/>
            <a:ext cx="7684200" cy="461665"/>
          </a:xfrm>
          <a:prstGeom prst="rect">
            <a:avLst/>
          </a:prstGeom>
          <a:noFill/>
        </p:spPr>
        <p:txBody>
          <a:bodyPr wrap="square" rtlCol="0">
            <a:spAutoFit/>
          </a:bodyPr>
          <a:lstStyle/>
          <a:p>
            <a:r>
              <a:rPr lang="en-GB" sz="2400" dirty="0">
                <a:latin typeface="Comic Sans MS" panose="030F0702030302020204" pitchFamily="66" charset="0"/>
              </a:rPr>
              <a:t>Expectations and Routines</a:t>
            </a:r>
          </a:p>
        </p:txBody>
      </p:sp>
    </p:spTree>
    <p:extLst>
      <p:ext uri="{BB962C8B-B14F-4D97-AF65-F5344CB8AC3E}">
        <p14:creationId xmlns:p14="http://schemas.microsoft.com/office/powerpoint/2010/main" val="4027636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524618" y="4650463"/>
            <a:ext cx="8224527" cy="2387600"/>
          </a:xfrm>
        </p:spPr>
        <p:txBody>
          <a:bodyPr>
            <a:noAutofit/>
          </a:bodyPr>
          <a:lstStyle/>
          <a:p>
            <a:pPr algn="l"/>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We are a uniform school! </a:t>
            </a:r>
            <a:br>
              <a:rPr lang="en-GB" sz="2000" dirty="0">
                <a:latin typeface="Comic Sans MS" panose="030F0702030302020204" pitchFamily="66" charset="0"/>
              </a:rPr>
            </a:br>
            <a:r>
              <a:rPr lang="en-GB" sz="2000" dirty="0">
                <a:latin typeface="Comic Sans MS" panose="030F0702030302020204" pitchFamily="66" charset="0"/>
              </a:rPr>
              <a:t>Our school uniform consists </a:t>
            </a:r>
            <a:r>
              <a:rPr lang="en-GB" sz="2000" b="1" u="sng" dirty="0">
                <a:latin typeface="Comic Sans MS" panose="030F0702030302020204" pitchFamily="66" charset="0"/>
              </a:rPr>
              <a:t>grey</a:t>
            </a:r>
            <a:r>
              <a:rPr lang="en-GB" sz="2000" dirty="0">
                <a:latin typeface="Comic Sans MS" panose="030F0702030302020204" pitchFamily="66" charset="0"/>
              </a:rPr>
              <a:t> skirts, culottes, trousers or shorts. Royal blue or yellow polo shirt, sweatshirt or fleece with or without the school logo. Children may wear blue or yellow check summer dresses. All pupils must wear black shoes or all black trainers. </a:t>
            </a:r>
            <a:r>
              <a:rPr lang="en-GB" sz="2000" b="1" u="sng" dirty="0">
                <a:latin typeface="Comic Sans MS" panose="030F0702030302020204" pitchFamily="66" charset="0"/>
              </a:rPr>
              <a:t>No leggings, tracksuit bottoms or cycle shorts please.</a:t>
            </a:r>
            <a:br>
              <a:rPr lang="en-GB" sz="2000" b="1" dirty="0">
                <a:latin typeface="Comic Sans MS" panose="030F0702030302020204" pitchFamily="66" charset="0"/>
              </a:rPr>
            </a:br>
            <a:br>
              <a:rPr lang="en-GB" sz="2000" b="1" dirty="0">
                <a:latin typeface="Comic Sans MS" panose="030F0702030302020204" pitchFamily="66" charset="0"/>
              </a:rPr>
            </a:br>
            <a:r>
              <a:rPr lang="en-GB" sz="2000" dirty="0">
                <a:latin typeface="Comic Sans MS" panose="030F0702030302020204" pitchFamily="66" charset="0"/>
              </a:rPr>
              <a:t>PE will be on </a:t>
            </a:r>
            <a:r>
              <a:rPr lang="en-GB" sz="2000" b="1" dirty="0">
                <a:solidFill>
                  <a:srgbClr val="FF0000"/>
                </a:solidFill>
                <a:latin typeface="Comic Sans MS" panose="030F0702030302020204" pitchFamily="66" charset="0"/>
              </a:rPr>
              <a:t>Tuesdays and Wednesdays. </a:t>
            </a:r>
            <a:r>
              <a:rPr lang="en-GB" sz="2000" b="1" dirty="0">
                <a:latin typeface="Comic Sans MS" panose="030F0702030302020204" pitchFamily="66" charset="0"/>
              </a:rPr>
              <a:t>P</a:t>
            </a:r>
            <a:r>
              <a:rPr lang="en-GB" sz="2000" dirty="0">
                <a:latin typeface="Comic Sans MS" panose="030F0702030302020204" pitchFamily="66" charset="0"/>
              </a:rPr>
              <a:t>lease come in wearing your school PE kit; white t-shirt, </a:t>
            </a:r>
            <a:r>
              <a:rPr lang="en-GB" sz="2000" b="1" u="sng" dirty="0">
                <a:latin typeface="Comic Sans MS" panose="030F0702030302020204" pitchFamily="66" charset="0"/>
              </a:rPr>
              <a:t>plain</a:t>
            </a:r>
            <a:r>
              <a:rPr lang="en-GB" sz="2000" dirty="0">
                <a:latin typeface="Comic Sans MS" panose="030F0702030302020204" pitchFamily="66" charset="0"/>
              </a:rPr>
              <a:t> navy or black shorts, plain navy or black tracksuit (with or without the school logo) and black trainers. </a:t>
            </a:r>
            <a:r>
              <a:rPr lang="en-GB" sz="2000" b="1" u="sng" dirty="0">
                <a:latin typeface="Comic Sans MS" panose="030F0702030302020204" pitchFamily="66" charset="0"/>
              </a:rPr>
              <a:t>No leggings or cycling shorts please.</a:t>
            </a:r>
            <a:br>
              <a:rPr lang="en-GB" sz="2000" dirty="0">
                <a:latin typeface="Comic Sans MS" panose="030F0702030302020204" pitchFamily="66" charset="0"/>
              </a:rPr>
            </a:br>
            <a:br>
              <a:rPr lang="en-GB" sz="2000" dirty="0">
                <a:latin typeface="Comic Sans MS" panose="030F0702030302020204" pitchFamily="66" charset="0"/>
              </a:rPr>
            </a:br>
            <a:r>
              <a:rPr lang="en-GB" sz="2000" dirty="0">
                <a:solidFill>
                  <a:srgbClr val="00B050"/>
                </a:solidFill>
                <a:latin typeface="Comic Sans MS" panose="030F0702030302020204" pitchFamily="66" charset="0"/>
              </a:rPr>
              <a:t>Note – During Sports Day, children will be asked to wear a t-shirt representing the colour of their house.</a:t>
            </a:r>
            <a:br>
              <a:rPr lang="en-GB" sz="2000" dirty="0">
                <a:solidFill>
                  <a:srgbClr val="00B050"/>
                </a:solidFill>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Children with hair longer than their shoulders should have it tied back and children should not wear any jewellery, with the exception of watches and stud earrings.</a:t>
            </a: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latin typeface="Comic Sans MS" panose="030F0702030302020204" pitchFamily="66" charset="0"/>
            </a:endParaRP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7DD8F652-C0E9-4827-81A8-A05E1715192C}"/>
              </a:ext>
            </a:extLst>
          </p:cNvPr>
          <p:cNvSpPr txBox="1"/>
          <p:nvPr/>
        </p:nvSpPr>
        <p:spPr>
          <a:xfrm>
            <a:off x="1231200" y="446809"/>
            <a:ext cx="4005818" cy="461665"/>
          </a:xfrm>
          <a:prstGeom prst="rect">
            <a:avLst/>
          </a:prstGeom>
          <a:noFill/>
        </p:spPr>
        <p:txBody>
          <a:bodyPr wrap="square" rtlCol="0">
            <a:spAutoFit/>
          </a:bodyPr>
          <a:lstStyle/>
          <a:p>
            <a:r>
              <a:rPr lang="en-GB" sz="2400" dirty="0">
                <a:latin typeface="Comic Sans MS" panose="030F0702030302020204" pitchFamily="66" charset="0"/>
              </a:rPr>
              <a:t>Uniform</a:t>
            </a:r>
          </a:p>
        </p:txBody>
      </p:sp>
      <p:pic>
        <p:nvPicPr>
          <p:cNvPr id="3074" name="Picture 2" descr="Plain White PE T-Shirt"/>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550906" y="2579325"/>
            <a:ext cx="1392382" cy="13923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ite Polo Shirt |General Schoolwear | Loop"/>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723664" y="2515362"/>
            <a:ext cx="972164" cy="145634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oy's Navy Blue Sports Shorts - School Days Direct"/>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552835" y="3840480"/>
            <a:ext cx="1138812" cy="113881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didas Kids Boys TENSAUR School Shoes Black Trainers Casual Sneakers Strap  | eBay"/>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625941" y="3884984"/>
            <a:ext cx="922713" cy="9227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7"/>
          <a:stretch>
            <a:fillRect/>
          </a:stretch>
        </p:blipFill>
        <p:spPr>
          <a:xfrm>
            <a:off x="8821314" y="3698929"/>
            <a:ext cx="800446" cy="1542398"/>
          </a:xfrm>
          <a:prstGeom prst="rect">
            <a:avLst/>
          </a:prstGeom>
        </p:spPr>
      </p:pic>
      <p:pic>
        <p:nvPicPr>
          <p:cNvPr id="7" name="Picture 6"/>
          <p:cNvPicPr>
            <a:picLocks noChangeAspect="1"/>
          </p:cNvPicPr>
          <p:nvPr/>
        </p:nvPicPr>
        <p:blipFill>
          <a:blip r:embed="rId8"/>
          <a:stretch>
            <a:fillRect/>
          </a:stretch>
        </p:blipFill>
        <p:spPr>
          <a:xfrm>
            <a:off x="8590047" y="2454012"/>
            <a:ext cx="1055110" cy="1290460"/>
          </a:xfrm>
          <a:prstGeom prst="rect">
            <a:avLst/>
          </a:prstGeom>
        </p:spPr>
      </p:pic>
    </p:spTree>
    <p:extLst>
      <p:ext uri="{BB962C8B-B14F-4D97-AF65-F5344CB8AC3E}">
        <p14:creationId xmlns:p14="http://schemas.microsoft.com/office/powerpoint/2010/main" val="65953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231200" y="2823163"/>
            <a:ext cx="9144000" cy="2387600"/>
          </a:xfrm>
        </p:spPr>
        <p:txBody>
          <a:bodyPr>
            <a:noAutofit/>
          </a:bodyPr>
          <a:lstStyle/>
          <a:p>
            <a:pPr>
              <a:defRPr/>
            </a:pP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7DD8F652-C0E9-4827-81A8-A05E1715192C}"/>
              </a:ext>
            </a:extLst>
          </p:cNvPr>
          <p:cNvSpPr txBox="1"/>
          <p:nvPr/>
        </p:nvSpPr>
        <p:spPr>
          <a:xfrm>
            <a:off x="1231200" y="446809"/>
            <a:ext cx="4005818" cy="461665"/>
          </a:xfrm>
          <a:prstGeom prst="rect">
            <a:avLst/>
          </a:prstGeom>
          <a:noFill/>
        </p:spPr>
        <p:txBody>
          <a:bodyPr wrap="square" rtlCol="0">
            <a:spAutoFit/>
          </a:bodyPr>
          <a:lstStyle/>
          <a:p>
            <a:r>
              <a:rPr lang="en-GB" sz="2400" dirty="0">
                <a:latin typeface="Comic Sans MS" panose="030F0702030302020204" pitchFamily="66" charset="0"/>
              </a:rPr>
              <a:t>Roles and Responsibilities</a:t>
            </a:r>
          </a:p>
        </p:txBody>
      </p:sp>
      <p:sp>
        <p:nvSpPr>
          <p:cNvPr id="6" name="Title 1">
            <a:extLst>
              <a:ext uri="{FF2B5EF4-FFF2-40B4-BE49-F238E27FC236}">
                <a16:creationId xmlns:a16="http://schemas.microsoft.com/office/drawing/2014/main" id="{DA95050F-5AB3-4358-9B90-305E43F0B78D}"/>
              </a:ext>
            </a:extLst>
          </p:cNvPr>
          <p:cNvSpPr txBox="1">
            <a:spLocks/>
          </p:cNvSpPr>
          <p:nvPr/>
        </p:nvSpPr>
        <p:spPr>
          <a:xfrm>
            <a:off x="781802" y="1247779"/>
            <a:ext cx="8910431" cy="238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GB" sz="2000" dirty="0">
                <a:solidFill>
                  <a:srgbClr val="0070C0"/>
                </a:solidFill>
                <a:latin typeface="Comic Sans MS" panose="030F0702030302020204" pitchFamily="66" charset="0"/>
              </a:rPr>
            </a:br>
            <a:br>
              <a:rPr lang="en-GB" sz="2000" dirty="0">
                <a:solidFill>
                  <a:srgbClr val="0070C0"/>
                </a:solidFill>
                <a:latin typeface="Comic Sans MS" panose="030F0702030302020204" pitchFamily="66" charset="0"/>
              </a:rPr>
            </a:br>
            <a:br>
              <a:rPr lang="en-GB" sz="2000" dirty="0">
                <a:solidFill>
                  <a:srgbClr val="0070C0"/>
                </a:solidFill>
                <a:latin typeface="Comic Sans MS" panose="030F0702030302020204" pitchFamily="66" charset="0"/>
              </a:rPr>
            </a:br>
            <a:endParaRPr lang="en-GB" sz="2000" dirty="0">
              <a:latin typeface="Comic Sans MS" panose="030F0702030302020204" pitchFamily="66" charset="0"/>
            </a:endParaRPr>
          </a:p>
          <a:p>
            <a:pPr algn="l"/>
            <a:endParaRPr lang="en-GB" sz="2000" dirty="0">
              <a:latin typeface="Comic Sans MS" panose="030F0702030302020204" pitchFamily="66" charset="0"/>
            </a:endParaRPr>
          </a:p>
          <a:p>
            <a:pPr algn="l"/>
            <a:r>
              <a:rPr lang="en-GB" sz="2000" dirty="0">
                <a:latin typeface="Comic Sans MS" panose="030F0702030302020204" pitchFamily="66" charset="0"/>
              </a:rPr>
              <a:t>At Stillness Junior School we have a number of roles and responsibilities. At the beginning of the year we will speak to each children about the different roles and what that entails, so they are aware of the responsibility for that role. </a:t>
            </a:r>
          </a:p>
          <a:p>
            <a:pPr algn="l"/>
            <a:endParaRPr lang="en-GB" sz="2000" dirty="0">
              <a:solidFill>
                <a:srgbClr val="0070C0"/>
              </a:solidFill>
              <a:latin typeface="Comic Sans MS" panose="030F0702030302020204" pitchFamily="66" charset="0"/>
            </a:endParaRPr>
          </a:p>
          <a:p>
            <a:pPr algn="l"/>
            <a:br>
              <a:rPr lang="en-US" sz="2000" dirty="0">
                <a:solidFill>
                  <a:srgbClr val="0070C0"/>
                </a:solidFill>
                <a:latin typeface="Comic Sans MS" panose="030F0702030302020204" pitchFamily="66" charset="0"/>
              </a:rPr>
            </a:br>
            <a:br>
              <a:rPr lang="en-GB" sz="2000" dirty="0">
                <a:solidFill>
                  <a:srgbClr val="0070C0"/>
                </a:solidFill>
                <a:latin typeface="Comic Sans MS" panose="030F0702030302020204" pitchFamily="66" charset="0"/>
              </a:rPr>
            </a:br>
            <a:endParaRPr lang="en-GB" sz="2000" dirty="0">
              <a:solidFill>
                <a:srgbClr val="0070C0"/>
              </a:solidFill>
              <a:latin typeface="Comic Sans MS" panose="030F0702030302020204" pitchFamily="66" charset="0"/>
            </a:endParaRPr>
          </a:p>
        </p:txBody>
      </p:sp>
      <p:sp>
        <p:nvSpPr>
          <p:cNvPr id="7" name="TextBox 6"/>
          <p:cNvSpPr txBox="1"/>
          <p:nvPr/>
        </p:nvSpPr>
        <p:spPr>
          <a:xfrm>
            <a:off x="869606" y="2675586"/>
            <a:ext cx="4670836" cy="3693319"/>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House Captains</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Ambassador ( Year 6)</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Peer Mediators ( Year 6)</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School Council</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Play Leader</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Librarian</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PE Monitor</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Music Monitor</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First Aider</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Well-being Champion</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Classroom Monitors</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Eco-warriors</a:t>
            </a:r>
          </a:p>
          <a:p>
            <a:pPr marL="285750" indent="-285750">
              <a:buFont typeface="Arial" panose="020B0604020202020204" pitchFamily="34" charset="0"/>
              <a:buChar char="•"/>
            </a:pPr>
            <a:r>
              <a:rPr lang="en-GB" dirty="0">
                <a:solidFill>
                  <a:schemeClr val="accent1">
                    <a:lumMod val="75000"/>
                  </a:schemeClr>
                </a:solidFill>
                <a:latin typeface="Comic Sans MS" panose="030F0702030302020204" pitchFamily="66" charset="0"/>
              </a:rPr>
              <a:t>Digital Leaders</a:t>
            </a:r>
          </a:p>
        </p:txBody>
      </p:sp>
      <p:pic>
        <p:nvPicPr>
          <p:cNvPr id="2050" name="Picture 2" descr="First Aider Safety Badge - Rectangle | Se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8847" y="2589554"/>
            <a:ext cx="2862143" cy="152409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 Blue Peer Mediator Rounded Edge Bar Bad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30313" y="1982579"/>
            <a:ext cx="2571298" cy="243194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onitor Enamel Badge | Blue | 30x26.4mm | School Badge"/>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292027" y="361575"/>
            <a:ext cx="1198822" cy="119882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9341849" y="9495746"/>
            <a:ext cx="2032200" cy="5324535"/>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Ambassador ( Year 6)</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Peer Mediators ( Year 6)</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School Council</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Play Leader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Librarian</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PE Monitor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Music Monitor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First Aider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Wellbeing Champion</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In class job roles</a:t>
            </a:r>
          </a:p>
        </p:txBody>
      </p:sp>
      <p:pic>
        <p:nvPicPr>
          <p:cNvPr id="2058" name="Picture 10" descr="Play Leader Hi Vis Vests | High Viz Safety Vest for Children"/>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341849" y="4149873"/>
            <a:ext cx="1900357" cy="190035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PE Bar Badge by School Badges UK"/>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161008" y="4620974"/>
            <a:ext cx="1288500" cy="128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215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876471" y="191564"/>
            <a:ext cx="9144000" cy="2387600"/>
          </a:xfrm>
        </p:spPr>
        <p:txBody>
          <a:bodyPr>
            <a:noAutofit/>
          </a:bodyPr>
          <a:lstStyle/>
          <a:p>
            <a:pPr>
              <a:defRPr/>
            </a:pPr>
            <a:br>
              <a:rPr lang="en-GB" sz="2000" dirty="0">
                <a:latin typeface="Comic Sans MS" panose="030F0702030302020204" pitchFamily="66" charset="0"/>
              </a:rPr>
            </a:br>
            <a:r>
              <a:rPr lang="en-GB" sz="2400" dirty="0">
                <a:latin typeface="Comic Sans MS" panose="030F0702030302020204" pitchFamily="66" charset="0"/>
              </a:rPr>
              <a:t>Curriculum Map</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TextBox 4">
            <a:extLst>
              <a:ext uri="{FF2B5EF4-FFF2-40B4-BE49-F238E27FC236}">
                <a16:creationId xmlns:a16="http://schemas.microsoft.com/office/drawing/2014/main" id="{945D985B-FC05-4AD2-B20B-88577110FECD}"/>
              </a:ext>
            </a:extLst>
          </p:cNvPr>
          <p:cNvSpPr txBox="1"/>
          <p:nvPr/>
        </p:nvSpPr>
        <p:spPr>
          <a:xfrm>
            <a:off x="768170" y="1385364"/>
            <a:ext cx="4958046" cy="2554545"/>
          </a:xfrm>
          <a:prstGeom prst="rect">
            <a:avLst/>
          </a:prstGeom>
          <a:noFill/>
        </p:spPr>
        <p:txBody>
          <a:bodyPr wrap="square" rtlCol="0">
            <a:spAutoFit/>
          </a:bodyPr>
          <a:lstStyle/>
          <a:p>
            <a:r>
              <a:rPr lang="en-GB" sz="2000" dirty="0">
                <a:latin typeface="Comic Sans MS" panose="030F0702030302020204" pitchFamily="66" charset="0"/>
              </a:rPr>
              <a:t>Year 6 is a </a:t>
            </a:r>
            <a:r>
              <a:rPr lang="en-GB" sz="2000" dirty="0">
                <a:solidFill>
                  <a:srgbClr val="00B050"/>
                </a:solidFill>
                <a:latin typeface="Comic Sans MS" panose="030F0702030302020204" pitchFamily="66" charset="0"/>
              </a:rPr>
              <a:t>rigorous year</a:t>
            </a:r>
            <a:r>
              <a:rPr lang="en-GB" sz="2000" dirty="0">
                <a:latin typeface="Comic Sans MS" panose="030F0702030302020204" pitchFamily="66" charset="0"/>
              </a:rPr>
              <a:t>, and we have high expectations that all our pupils achieve the best of their ability. </a:t>
            </a:r>
          </a:p>
          <a:p>
            <a:endParaRPr lang="en-GB" sz="2000" dirty="0">
              <a:latin typeface="Comic Sans MS" panose="030F0702030302020204" pitchFamily="66" charset="0"/>
            </a:endParaRPr>
          </a:p>
          <a:p>
            <a:r>
              <a:rPr lang="en-GB" sz="2000" dirty="0">
                <a:latin typeface="Comic Sans MS" panose="030F0702030302020204" pitchFamily="66" charset="0"/>
              </a:rPr>
              <a:t>Our main goal is that all children are exposed to a broad and engaging curriculum and leave us as well </a:t>
            </a:r>
            <a:r>
              <a:rPr lang="en-GB" sz="2000" dirty="0">
                <a:solidFill>
                  <a:srgbClr val="00B050"/>
                </a:solidFill>
                <a:latin typeface="Comic Sans MS" panose="030F0702030302020204" pitchFamily="66" charset="0"/>
              </a:rPr>
              <a:t>prepared for secondary school</a:t>
            </a:r>
            <a:r>
              <a:rPr lang="en-GB" sz="2000" dirty="0">
                <a:latin typeface="Comic Sans MS" panose="030F0702030302020204" pitchFamily="66" charset="0"/>
              </a:rPr>
              <a:t> as possible.</a:t>
            </a:r>
          </a:p>
        </p:txBody>
      </p:sp>
      <p:pic>
        <p:nvPicPr>
          <p:cNvPr id="6" name="Picture 5">
            <a:extLst>
              <a:ext uri="{FF2B5EF4-FFF2-40B4-BE49-F238E27FC236}">
                <a16:creationId xmlns:a16="http://schemas.microsoft.com/office/drawing/2014/main" id="{E085C51D-BEF4-4E40-AA47-6059ECF18EFD}"/>
              </a:ext>
            </a:extLst>
          </p:cNvPr>
          <p:cNvPicPr>
            <a:picLocks noChangeAspect="1"/>
          </p:cNvPicPr>
          <p:nvPr/>
        </p:nvPicPr>
        <p:blipFill>
          <a:blip r:embed="rId3"/>
          <a:stretch>
            <a:fillRect/>
          </a:stretch>
        </p:blipFill>
        <p:spPr>
          <a:xfrm>
            <a:off x="1231200" y="4063016"/>
            <a:ext cx="3910020" cy="2551852"/>
          </a:xfrm>
          <a:prstGeom prst="rect">
            <a:avLst/>
          </a:prstGeom>
        </p:spPr>
      </p:pic>
      <p:pic>
        <p:nvPicPr>
          <p:cNvPr id="12" name="Picture 11">
            <a:extLst>
              <a:ext uri="{FF2B5EF4-FFF2-40B4-BE49-F238E27FC236}">
                <a16:creationId xmlns:a16="http://schemas.microsoft.com/office/drawing/2014/main" id="{40C2F5F5-4EA6-B438-8782-E437187550FA}"/>
              </a:ext>
            </a:extLst>
          </p:cNvPr>
          <p:cNvPicPr>
            <a:picLocks noChangeAspect="1"/>
          </p:cNvPicPr>
          <p:nvPr/>
        </p:nvPicPr>
        <p:blipFill>
          <a:blip r:embed="rId4"/>
          <a:stretch>
            <a:fillRect/>
          </a:stretch>
        </p:blipFill>
        <p:spPr>
          <a:xfrm>
            <a:off x="6933660" y="95782"/>
            <a:ext cx="4584856" cy="6666436"/>
          </a:xfrm>
          <a:prstGeom prst="rect">
            <a:avLst/>
          </a:prstGeom>
        </p:spPr>
      </p:pic>
    </p:spTree>
    <p:extLst>
      <p:ext uri="{BB962C8B-B14F-4D97-AF65-F5344CB8AC3E}">
        <p14:creationId xmlns:p14="http://schemas.microsoft.com/office/powerpoint/2010/main" val="3106432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351574" y="-1576783"/>
            <a:ext cx="9144000" cy="2387600"/>
          </a:xfrm>
        </p:spPr>
        <p:txBody>
          <a:bodyPr>
            <a:normAutofit/>
          </a:bodyPr>
          <a:lstStyle/>
          <a:p>
            <a:r>
              <a:rPr lang="en-GB" sz="2400" dirty="0">
                <a:latin typeface="Comic Sans MS" panose="030F0702030302020204" pitchFamily="66" charset="0"/>
              </a:rPr>
              <a:t>Guided Reading Texts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a:extLst>
              <a:ext uri="{FF2B5EF4-FFF2-40B4-BE49-F238E27FC236}">
                <a16:creationId xmlns:a16="http://schemas.microsoft.com/office/drawing/2014/main" id="{B47A9CBD-4881-4360-8EDB-EE8368B129F3}"/>
              </a:ext>
            </a:extLst>
          </p:cNvPr>
          <p:cNvPicPr>
            <a:picLocks noChangeAspect="1"/>
          </p:cNvPicPr>
          <p:nvPr/>
        </p:nvPicPr>
        <p:blipFill>
          <a:blip r:embed="rId3"/>
          <a:stretch>
            <a:fillRect/>
          </a:stretch>
        </p:blipFill>
        <p:spPr>
          <a:xfrm>
            <a:off x="5106765" y="1135403"/>
            <a:ext cx="1583400" cy="2499910"/>
          </a:xfrm>
          <a:prstGeom prst="rect">
            <a:avLst/>
          </a:prstGeom>
        </p:spPr>
      </p:pic>
      <p:pic>
        <p:nvPicPr>
          <p:cNvPr id="5" name="Picture 4">
            <a:extLst>
              <a:ext uri="{FF2B5EF4-FFF2-40B4-BE49-F238E27FC236}">
                <a16:creationId xmlns:a16="http://schemas.microsoft.com/office/drawing/2014/main" id="{80DE8BB8-649C-4501-87CC-AB3E901CF891}"/>
              </a:ext>
            </a:extLst>
          </p:cNvPr>
          <p:cNvPicPr>
            <a:picLocks noChangeAspect="1"/>
          </p:cNvPicPr>
          <p:nvPr/>
        </p:nvPicPr>
        <p:blipFill>
          <a:blip r:embed="rId4"/>
          <a:stretch>
            <a:fillRect/>
          </a:stretch>
        </p:blipFill>
        <p:spPr>
          <a:xfrm>
            <a:off x="3407557" y="1152232"/>
            <a:ext cx="1612795" cy="2481789"/>
          </a:xfrm>
          <a:prstGeom prst="rect">
            <a:avLst/>
          </a:prstGeom>
        </p:spPr>
      </p:pic>
      <p:sp>
        <p:nvSpPr>
          <p:cNvPr id="8" name="TextBox 7">
            <a:extLst>
              <a:ext uri="{FF2B5EF4-FFF2-40B4-BE49-F238E27FC236}">
                <a16:creationId xmlns:a16="http://schemas.microsoft.com/office/drawing/2014/main" id="{35641C70-F464-4647-94EA-63E142A3259A}"/>
              </a:ext>
            </a:extLst>
          </p:cNvPr>
          <p:cNvSpPr txBox="1"/>
          <p:nvPr/>
        </p:nvSpPr>
        <p:spPr>
          <a:xfrm>
            <a:off x="3383504" y="4238903"/>
            <a:ext cx="8349492" cy="2215991"/>
          </a:xfrm>
          <a:prstGeom prst="rect">
            <a:avLst/>
          </a:prstGeom>
          <a:noFill/>
        </p:spPr>
        <p:txBody>
          <a:bodyPr wrap="square" rtlCol="0">
            <a:spAutoFit/>
          </a:bodyPr>
          <a:lstStyle/>
          <a:p>
            <a:pPr algn="ctr">
              <a:spcBef>
                <a:spcPts val="0"/>
              </a:spcBef>
            </a:pPr>
            <a:r>
              <a:rPr lang="en-GB" sz="2400" dirty="0">
                <a:solidFill>
                  <a:srgbClr val="0070C0"/>
                </a:solidFill>
                <a:latin typeface="Comic Sans MS" panose="030F0702030302020204" pitchFamily="66" charset="0"/>
              </a:rPr>
              <a:t>Guided reading sessions will be based around the following texts. </a:t>
            </a:r>
          </a:p>
          <a:p>
            <a:pPr algn="ctr">
              <a:spcBef>
                <a:spcPts val="0"/>
              </a:spcBef>
            </a:pPr>
            <a:r>
              <a:rPr lang="en-GB" sz="2400" dirty="0">
                <a:solidFill>
                  <a:srgbClr val="0070C0"/>
                </a:solidFill>
                <a:latin typeface="Comic Sans MS" panose="030F0702030302020204" pitchFamily="66" charset="0"/>
              </a:rPr>
              <a:t>At home, we encourage children to challenge themselves with the books they read and read widely across genres. The expectation is they read for 20-30 minutes per day.</a:t>
            </a:r>
            <a:br>
              <a:rPr lang="en-GB" sz="2000" dirty="0">
                <a:latin typeface="Century Gothic" panose="020B0502020202020204" pitchFamily="34" charset="0"/>
              </a:rPr>
            </a:br>
            <a:endParaRPr lang="en-GB" dirty="0"/>
          </a:p>
        </p:txBody>
      </p:sp>
      <p:pic>
        <p:nvPicPr>
          <p:cNvPr id="10" name="Picture 9">
            <a:extLst>
              <a:ext uri="{FF2B5EF4-FFF2-40B4-BE49-F238E27FC236}">
                <a16:creationId xmlns:a16="http://schemas.microsoft.com/office/drawing/2014/main" id="{D7227245-D02C-9C41-0B69-40ECCA7C26D4}"/>
              </a:ext>
            </a:extLst>
          </p:cNvPr>
          <p:cNvPicPr>
            <a:picLocks noChangeAspect="1"/>
          </p:cNvPicPr>
          <p:nvPr/>
        </p:nvPicPr>
        <p:blipFill>
          <a:blip r:embed="rId5"/>
          <a:stretch>
            <a:fillRect/>
          </a:stretch>
        </p:blipFill>
        <p:spPr>
          <a:xfrm>
            <a:off x="6815772" y="1135403"/>
            <a:ext cx="1586910" cy="2487220"/>
          </a:xfrm>
          <a:prstGeom prst="rect">
            <a:avLst/>
          </a:prstGeom>
        </p:spPr>
      </p:pic>
      <p:grpSp>
        <p:nvGrpSpPr>
          <p:cNvPr id="11" name="Group 10">
            <a:extLst>
              <a:ext uri="{FF2B5EF4-FFF2-40B4-BE49-F238E27FC236}">
                <a16:creationId xmlns:a16="http://schemas.microsoft.com/office/drawing/2014/main" id="{73A9FD5F-87C0-1246-97EA-4D699EF6AA2B}"/>
              </a:ext>
            </a:extLst>
          </p:cNvPr>
          <p:cNvGrpSpPr/>
          <p:nvPr/>
        </p:nvGrpSpPr>
        <p:grpSpPr>
          <a:xfrm>
            <a:off x="-122584" y="810817"/>
            <a:ext cx="3881286" cy="5875665"/>
            <a:chOff x="8466862" y="286019"/>
            <a:chExt cx="3881286" cy="3608306"/>
          </a:xfrm>
        </p:grpSpPr>
        <p:pic>
          <p:nvPicPr>
            <p:cNvPr id="12" name="Picture 11" descr="Reading Comprehension - luddfoot.polarismat.org.uk">
              <a:extLst>
                <a:ext uri="{FF2B5EF4-FFF2-40B4-BE49-F238E27FC236}">
                  <a16:creationId xmlns:a16="http://schemas.microsoft.com/office/drawing/2014/main" id="{2B160EDE-A330-2FF6-8EC1-5C87E5671D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66862" y="286019"/>
              <a:ext cx="3881286" cy="360830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2776E85A-5872-166F-CABF-C8A8A117092E}"/>
                </a:ext>
              </a:extLst>
            </p:cNvPr>
            <p:cNvSpPr/>
            <p:nvPr/>
          </p:nvSpPr>
          <p:spPr>
            <a:xfrm>
              <a:off x="10810897" y="569233"/>
              <a:ext cx="748858" cy="777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6A239894-9F58-B215-9190-3CF062FDD81A}"/>
                </a:ext>
              </a:extLst>
            </p:cNvPr>
            <p:cNvSpPr/>
            <p:nvPr/>
          </p:nvSpPr>
          <p:spPr>
            <a:xfrm>
              <a:off x="10246727" y="989045"/>
              <a:ext cx="748858" cy="573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F0A6E48C-3AD1-F6F3-CEFE-B6E607BF311A}"/>
                </a:ext>
              </a:extLst>
            </p:cNvPr>
            <p:cNvSpPr/>
            <p:nvPr/>
          </p:nvSpPr>
          <p:spPr>
            <a:xfrm>
              <a:off x="10715319" y="1434905"/>
              <a:ext cx="1110060" cy="1228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11034824-E77E-A143-A1E0-C1CA5F5AEB55}"/>
                </a:ext>
              </a:extLst>
            </p:cNvPr>
            <p:cNvSpPr/>
            <p:nvPr/>
          </p:nvSpPr>
          <p:spPr>
            <a:xfrm>
              <a:off x="10715319" y="2548474"/>
              <a:ext cx="994668" cy="1228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CBAD95AC-C408-423F-5EFD-1B7478D1EFCF}"/>
                </a:ext>
              </a:extLst>
            </p:cNvPr>
            <p:cNvSpPr/>
            <p:nvPr/>
          </p:nvSpPr>
          <p:spPr>
            <a:xfrm>
              <a:off x="10565745" y="1991690"/>
              <a:ext cx="994668" cy="1228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73AD08A1-60ED-E0AA-FBCA-52A7ADECB2D4}"/>
                </a:ext>
              </a:extLst>
            </p:cNvPr>
            <p:cNvSpPr/>
            <p:nvPr/>
          </p:nvSpPr>
          <p:spPr>
            <a:xfrm>
              <a:off x="10547178" y="3459936"/>
              <a:ext cx="994668" cy="291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9" name="Picture 8">
            <a:extLst>
              <a:ext uri="{FF2B5EF4-FFF2-40B4-BE49-F238E27FC236}">
                <a16:creationId xmlns:a16="http://schemas.microsoft.com/office/drawing/2014/main" id="{DFB44723-A175-2E6D-5D8D-19E5387CA226}"/>
              </a:ext>
            </a:extLst>
          </p:cNvPr>
          <p:cNvPicPr>
            <a:picLocks noChangeAspect="1"/>
          </p:cNvPicPr>
          <p:nvPr/>
        </p:nvPicPr>
        <p:blipFill>
          <a:blip r:embed="rId7"/>
          <a:stretch>
            <a:fillRect/>
          </a:stretch>
        </p:blipFill>
        <p:spPr>
          <a:xfrm>
            <a:off x="8489094" y="1158796"/>
            <a:ext cx="1594944" cy="2487220"/>
          </a:xfrm>
          <a:prstGeom prst="rect">
            <a:avLst/>
          </a:prstGeom>
        </p:spPr>
      </p:pic>
      <p:pic>
        <p:nvPicPr>
          <p:cNvPr id="20" name="Picture 19">
            <a:extLst>
              <a:ext uri="{FF2B5EF4-FFF2-40B4-BE49-F238E27FC236}">
                <a16:creationId xmlns:a16="http://schemas.microsoft.com/office/drawing/2014/main" id="{44A01808-DCF3-7AE1-8382-8AB56B0F66F7}"/>
              </a:ext>
            </a:extLst>
          </p:cNvPr>
          <p:cNvPicPr>
            <a:picLocks noChangeAspect="1"/>
          </p:cNvPicPr>
          <p:nvPr/>
        </p:nvPicPr>
        <p:blipFill>
          <a:blip r:embed="rId8"/>
          <a:stretch>
            <a:fillRect/>
          </a:stretch>
        </p:blipFill>
        <p:spPr>
          <a:xfrm>
            <a:off x="10249511" y="1152233"/>
            <a:ext cx="1594944" cy="2499293"/>
          </a:xfrm>
          <a:prstGeom prst="rect">
            <a:avLst/>
          </a:prstGeom>
        </p:spPr>
      </p:pic>
    </p:spTree>
    <p:extLst>
      <p:ext uri="{BB962C8B-B14F-4D97-AF65-F5344CB8AC3E}">
        <p14:creationId xmlns:p14="http://schemas.microsoft.com/office/powerpoint/2010/main" val="1157767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609219" y="-1554648"/>
            <a:ext cx="9144000" cy="2387600"/>
          </a:xfrm>
        </p:spPr>
        <p:txBody>
          <a:bodyPr>
            <a:normAutofit/>
          </a:bodyPr>
          <a:lstStyle/>
          <a:p>
            <a:r>
              <a:rPr lang="en-GB" sz="2400" dirty="0">
                <a:latin typeface="Comic Sans MS" panose="030F0702030302020204" pitchFamily="66" charset="0"/>
              </a:rPr>
              <a:t>Writing Objectives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2">
            <a:extLst>
              <a:ext uri="{FF2B5EF4-FFF2-40B4-BE49-F238E27FC236}">
                <a16:creationId xmlns:a16="http://schemas.microsoft.com/office/drawing/2014/main" id="{011260F9-C1C5-4E35-BD89-928E019644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282" t="15475" r="22804" b="10516"/>
          <a:stretch>
            <a:fillRect/>
          </a:stretch>
        </p:blipFill>
        <p:spPr bwMode="auto">
          <a:xfrm>
            <a:off x="1613694" y="832952"/>
            <a:ext cx="8964612" cy="5726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8184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336374" y="-1598383"/>
            <a:ext cx="9144000" cy="2387600"/>
          </a:xfrm>
        </p:spPr>
        <p:txBody>
          <a:bodyPr>
            <a:normAutofit/>
          </a:bodyPr>
          <a:lstStyle/>
          <a:p>
            <a:r>
              <a:rPr lang="en-GB" sz="2400" dirty="0">
                <a:latin typeface="Comic Sans MS" panose="030F0702030302020204" pitchFamily="66" charset="0"/>
              </a:rPr>
              <a:t>Spelling, Punctuation and Grammar</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2">
            <a:extLst>
              <a:ext uri="{FF2B5EF4-FFF2-40B4-BE49-F238E27FC236}">
                <a16:creationId xmlns:a16="http://schemas.microsoft.com/office/drawing/2014/main" id="{6F5DA0C3-3CF3-4277-9505-BD5E8D992F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718" t="10316" r="24146" b="6250"/>
          <a:stretch>
            <a:fillRect/>
          </a:stretch>
        </p:blipFill>
        <p:spPr bwMode="auto">
          <a:xfrm>
            <a:off x="2120354" y="871347"/>
            <a:ext cx="8856662" cy="5761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3450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335040" y="572502"/>
            <a:ext cx="10375251" cy="2387600"/>
          </a:xfrm>
        </p:spPr>
        <p:txBody>
          <a:bodyPr>
            <a:normAutofit fontScale="90000"/>
          </a:bodyPr>
          <a:lstStyle/>
          <a:p>
            <a:pPr algn="l"/>
            <a:r>
              <a:rPr lang="en-GB" sz="2700" dirty="0">
                <a:latin typeface="Comic Sans MS" panose="030F0702030302020204" pitchFamily="66" charset="0"/>
              </a:rPr>
              <a:t>Spellings</a:t>
            </a:r>
            <a:br>
              <a:rPr lang="en-GB" sz="2400" dirty="0">
                <a:latin typeface="Comic Sans MS" panose="030F0702030302020204" pitchFamily="66" charset="0"/>
              </a:rPr>
            </a:br>
            <a:br>
              <a:rPr lang="en-GB" sz="2400" dirty="0">
                <a:latin typeface="Comic Sans MS" panose="030F0702030302020204" pitchFamily="66" charset="0"/>
              </a:rPr>
            </a:br>
            <a:r>
              <a:rPr lang="en-GB" sz="2400" dirty="0">
                <a:latin typeface="Comic Sans MS" panose="030F0702030302020204" pitchFamily="66" charset="0"/>
              </a:rPr>
              <a:t>We are continuing to use Spelling Shed.</a:t>
            </a:r>
            <a:br>
              <a:rPr lang="en-GB" sz="2400" dirty="0">
                <a:latin typeface="Comic Sans MS" panose="030F0702030302020204" pitchFamily="66" charset="0"/>
              </a:rPr>
            </a:br>
            <a:br>
              <a:rPr lang="en-GB" sz="2400" dirty="0">
                <a:latin typeface="Comic Sans MS" panose="030F0702030302020204" pitchFamily="66" charset="0"/>
              </a:rPr>
            </a:br>
            <a:r>
              <a:rPr lang="en-GB" sz="2400" dirty="0">
                <a:latin typeface="Comic Sans MS" panose="030F0702030302020204" pitchFamily="66" charset="0"/>
              </a:rPr>
              <a:t>The weekly spellings are practiced daily during our lessons.</a:t>
            </a:r>
            <a:br>
              <a:rPr lang="en-GB" sz="2400" dirty="0">
                <a:latin typeface="Comic Sans MS" panose="030F0702030302020204" pitchFamily="66" charset="0"/>
              </a:rPr>
            </a:br>
            <a:r>
              <a:rPr lang="en-GB" sz="2400" dirty="0">
                <a:latin typeface="Comic Sans MS" panose="030F0702030302020204" pitchFamily="66" charset="0"/>
              </a:rPr>
              <a:t>In addition, we encourage children to practise their spellings at home so they are ready for the test on Friday and there will be a weekly activity published on google classroom as part of your child’s homework. </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336220"/>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Picture 9">
            <a:extLst>
              <a:ext uri="{FF2B5EF4-FFF2-40B4-BE49-F238E27FC236}">
                <a16:creationId xmlns:a16="http://schemas.microsoft.com/office/drawing/2014/main" id="{AFEE130D-EE1B-2C69-BC19-8C47704A6523}"/>
              </a:ext>
            </a:extLst>
          </p:cNvPr>
          <p:cNvPicPr>
            <a:picLocks noChangeAspect="1"/>
          </p:cNvPicPr>
          <p:nvPr/>
        </p:nvPicPr>
        <p:blipFill>
          <a:blip r:embed="rId3"/>
          <a:stretch>
            <a:fillRect/>
          </a:stretch>
        </p:blipFill>
        <p:spPr>
          <a:xfrm>
            <a:off x="6402725" y="2907469"/>
            <a:ext cx="5307566" cy="3674853"/>
          </a:xfrm>
          <a:prstGeom prst="rect">
            <a:avLst/>
          </a:prstGeom>
        </p:spPr>
      </p:pic>
      <p:pic>
        <p:nvPicPr>
          <p:cNvPr id="12" name="Picture 11">
            <a:extLst>
              <a:ext uri="{FF2B5EF4-FFF2-40B4-BE49-F238E27FC236}">
                <a16:creationId xmlns:a16="http://schemas.microsoft.com/office/drawing/2014/main" id="{363565A6-5C58-F513-F079-1ED4D070CCFE}"/>
              </a:ext>
            </a:extLst>
          </p:cNvPr>
          <p:cNvPicPr>
            <a:picLocks noChangeAspect="1"/>
          </p:cNvPicPr>
          <p:nvPr/>
        </p:nvPicPr>
        <p:blipFill>
          <a:blip r:embed="rId4"/>
          <a:stretch>
            <a:fillRect/>
          </a:stretch>
        </p:blipFill>
        <p:spPr>
          <a:xfrm>
            <a:off x="354525" y="3250885"/>
            <a:ext cx="5741475" cy="3202946"/>
          </a:xfrm>
          <a:prstGeom prst="rect">
            <a:avLst/>
          </a:prstGeom>
        </p:spPr>
      </p:pic>
    </p:spTree>
    <p:extLst>
      <p:ext uri="{BB962C8B-B14F-4D97-AF65-F5344CB8AC3E}">
        <p14:creationId xmlns:p14="http://schemas.microsoft.com/office/powerpoint/2010/main" val="2896573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609219" y="-1554648"/>
            <a:ext cx="9144000" cy="2387600"/>
          </a:xfrm>
        </p:spPr>
        <p:txBody>
          <a:bodyPr>
            <a:normAutofit/>
          </a:bodyPr>
          <a:lstStyle/>
          <a:p>
            <a:r>
              <a:rPr lang="en-GB" sz="2400" dirty="0">
                <a:latin typeface="Comic Sans MS" panose="030F0702030302020204" pitchFamily="66" charset="0"/>
              </a:rPr>
              <a:t>Maths Objectives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2">
            <a:extLst>
              <a:ext uri="{FF2B5EF4-FFF2-40B4-BE49-F238E27FC236}">
                <a16:creationId xmlns:a16="http://schemas.microsoft.com/office/drawing/2014/main" id="{66F054F0-A998-4D9F-8EE0-D6CDD32687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959" t="17062" r="15878" b="6250"/>
          <a:stretch>
            <a:fillRect/>
          </a:stretch>
        </p:blipFill>
        <p:spPr bwMode="auto">
          <a:xfrm>
            <a:off x="508226" y="1490365"/>
            <a:ext cx="5233167" cy="3430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a:extLst>
              <a:ext uri="{FF2B5EF4-FFF2-40B4-BE49-F238E27FC236}">
                <a16:creationId xmlns:a16="http://schemas.microsoft.com/office/drawing/2014/main" id="{96D4FCCD-EF9C-4DC0-8655-7DF13E53A2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071" t="17262" r="15707" b="4362"/>
          <a:stretch>
            <a:fillRect/>
          </a:stretch>
        </p:blipFill>
        <p:spPr bwMode="auto">
          <a:xfrm>
            <a:off x="5957777" y="1490365"/>
            <a:ext cx="5089451" cy="3336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1252F3BA-BFE6-4828-975C-71FA243DBBDB}"/>
              </a:ext>
            </a:extLst>
          </p:cNvPr>
          <p:cNvSpPr txBox="1"/>
          <p:nvPr/>
        </p:nvSpPr>
        <p:spPr>
          <a:xfrm>
            <a:off x="765544" y="5349218"/>
            <a:ext cx="10384465" cy="400110"/>
          </a:xfrm>
          <a:prstGeom prst="rect">
            <a:avLst/>
          </a:prstGeom>
          <a:noFill/>
        </p:spPr>
        <p:txBody>
          <a:bodyPr wrap="square" rtlCol="0">
            <a:spAutoFit/>
          </a:bodyPr>
          <a:lstStyle/>
          <a:p>
            <a:r>
              <a:rPr lang="en-GB" sz="2000" dirty="0">
                <a:latin typeface="Comic Sans MS" panose="030F0702030302020204" pitchFamily="66" charset="0"/>
              </a:rPr>
              <a:t>There are lots of maths objectives! Please look on our website for more information. </a:t>
            </a:r>
          </a:p>
        </p:txBody>
      </p:sp>
    </p:spTree>
    <p:extLst>
      <p:ext uri="{BB962C8B-B14F-4D97-AF65-F5344CB8AC3E}">
        <p14:creationId xmlns:p14="http://schemas.microsoft.com/office/powerpoint/2010/main" val="2156868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351574" y="-1576783"/>
            <a:ext cx="9144000" cy="2387600"/>
          </a:xfrm>
        </p:spPr>
        <p:txBody>
          <a:bodyPr>
            <a:normAutofit/>
          </a:bodyPr>
          <a:lstStyle/>
          <a:p>
            <a:r>
              <a:rPr lang="en-GB" sz="2800" dirty="0">
                <a:latin typeface="Comic Sans MS" panose="030F0702030302020204" pitchFamily="66" charset="0"/>
              </a:rPr>
              <a:t>PE/Sporting Events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descr="HW School Skills">
            <a:extLst>
              <a:ext uri="{FF2B5EF4-FFF2-40B4-BE49-F238E27FC236}">
                <a16:creationId xmlns:a16="http://schemas.microsoft.com/office/drawing/2014/main" id="{4F26E879-5188-459F-BED9-D3528EE4F4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8617" y="925794"/>
            <a:ext cx="2637802" cy="26378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A75B865-2FF5-4716-BC7A-F9F52C82BCE3}"/>
              </a:ext>
            </a:extLst>
          </p:cNvPr>
          <p:cNvSpPr txBox="1"/>
          <p:nvPr/>
        </p:nvSpPr>
        <p:spPr>
          <a:xfrm>
            <a:off x="3657600" y="3454550"/>
            <a:ext cx="3016665" cy="707886"/>
          </a:xfrm>
          <a:prstGeom prst="rect">
            <a:avLst/>
          </a:prstGeom>
          <a:noFill/>
        </p:spPr>
        <p:txBody>
          <a:bodyPr wrap="square" rtlCol="0">
            <a:spAutoFit/>
          </a:bodyPr>
          <a:lstStyle/>
          <a:p>
            <a:pPr algn="ctr"/>
            <a:r>
              <a:rPr lang="en-GB" sz="2000" dirty="0"/>
              <a:t>Coach Perry </a:t>
            </a:r>
          </a:p>
          <a:p>
            <a:pPr algn="ctr"/>
            <a:r>
              <a:rPr lang="en-GB" sz="2000" dirty="0"/>
              <a:t>Coach Joe</a:t>
            </a:r>
          </a:p>
        </p:txBody>
      </p:sp>
      <p:pic>
        <p:nvPicPr>
          <p:cNvPr id="6" name="Picture 4" descr="Tottenham Hotspur F.C. - Wikipedia">
            <a:extLst>
              <a:ext uri="{FF2B5EF4-FFF2-40B4-BE49-F238E27FC236}">
                <a16:creationId xmlns:a16="http://schemas.microsoft.com/office/drawing/2014/main" id="{DC229E7F-76B8-4830-B5C5-76F791C10F7A}"/>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231200" y="1287092"/>
            <a:ext cx="1120260" cy="23067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King's College Hospital RFC - King's College Hospital Pirates Youth Section  RFC ————————————— The club youth season kick off tomorrow 10am at King's  Sport - Honor Oak Park Sports Ground. ————————————- Reach">
            <a:extLst>
              <a:ext uri="{FF2B5EF4-FFF2-40B4-BE49-F238E27FC236}">
                <a16:creationId xmlns:a16="http://schemas.microsoft.com/office/drawing/2014/main" id="{55A16ABF-C4D8-4360-98C8-FE5ACD8824E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367"/>
          <a:stretch/>
        </p:blipFill>
        <p:spPr bwMode="auto">
          <a:xfrm>
            <a:off x="8281422" y="2521788"/>
            <a:ext cx="3565760" cy="208361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Kent Cricket (@KentCricket) / X">
            <a:extLst>
              <a:ext uri="{FF2B5EF4-FFF2-40B4-BE49-F238E27FC236}">
                <a16:creationId xmlns:a16="http://schemas.microsoft.com/office/drawing/2014/main" id="{8CAD46F1-8211-40B8-91B2-81E31B5E2A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0536" y="3914274"/>
            <a:ext cx="2399189" cy="239918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LPS - Lewisham School Games | Facebook">
            <a:extLst>
              <a:ext uri="{FF2B5EF4-FFF2-40B4-BE49-F238E27FC236}">
                <a16:creationId xmlns:a16="http://schemas.microsoft.com/office/drawing/2014/main" id="{5F1EA57E-9321-4762-BD33-B7080AAFE9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13216" y="4683947"/>
            <a:ext cx="3689369" cy="17375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Anything can happen, mate': Alex Yee snatches triathlon gold after late  surge | Paris Olympic Games 2024 | The Guardian">
            <a:extLst>
              <a:ext uri="{FF2B5EF4-FFF2-40B4-BE49-F238E27FC236}">
                <a16:creationId xmlns:a16="http://schemas.microsoft.com/office/drawing/2014/main" id="{C0538BC5-05A4-1EEB-2236-B633A450F9E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40051" y="500201"/>
            <a:ext cx="2789754" cy="1673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694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609219" y="-1554648"/>
            <a:ext cx="9144000" cy="2387600"/>
          </a:xfrm>
        </p:spPr>
        <p:txBody>
          <a:bodyPr>
            <a:normAutofit/>
          </a:bodyPr>
          <a:lstStyle/>
          <a:p>
            <a:r>
              <a:rPr lang="en-GB" sz="2800" dirty="0">
                <a:latin typeface="Comic Sans MS" panose="030F0702030302020204" pitchFamily="66" charset="0"/>
              </a:rPr>
              <a:t>Cultural Capital</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34827380-955F-4567-874E-7BE961B154FC}"/>
              </a:ext>
            </a:extLst>
          </p:cNvPr>
          <p:cNvSpPr/>
          <p:nvPr/>
        </p:nvSpPr>
        <p:spPr>
          <a:xfrm>
            <a:off x="1533753" y="1515035"/>
            <a:ext cx="9614611" cy="523220"/>
          </a:xfrm>
          <a:prstGeom prst="rect">
            <a:avLst/>
          </a:prstGeom>
        </p:spPr>
        <p:txBody>
          <a:bodyPr wrap="square">
            <a:spAutoFit/>
          </a:bodyPr>
          <a:lstStyle/>
          <a:p>
            <a:endParaRPr lang="en-GB" sz="2800" dirty="0">
              <a:latin typeface="Comic Sans MS" panose="030F0702030302020204" pitchFamily="66" charset="0"/>
            </a:endParaRPr>
          </a:p>
        </p:txBody>
      </p:sp>
      <p:sp>
        <p:nvSpPr>
          <p:cNvPr id="6" name="TextBox 5">
            <a:extLst>
              <a:ext uri="{FF2B5EF4-FFF2-40B4-BE49-F238E27FC236}">
                <a16:creationId xmlns:a16="http://schemas.microsoft.com/office/drawing/2014/main" id="{2B0E220F-AA50-49B2-8582-432B22FC764E}"/>
              </a:ext>
            </a:extLst>
          </p:cNvPr>
          <p:cNvSpPr txBox="1"/>
          <p:nvPr/>
        </p:nvSpPr>
        <p:spPr>
          <a:xfrm>
            <a:off x="7702826" y="129118"/>
            <a:ext cx="4489174" cy="6647974"/>
          </a:xfrm>
          <a:prstGeom prst="rect">
            <a:avLst/>
          </a:prstGeom>
          <a:noFill/>
        </p:spPr>
        <p:txBody>
          <a:bodyPr wrap="square" rtlCol="0">
            <a:spAutoFit/>
          </a:bodyPr>
          <a:lstStyle/>
          <a:p>
            <a:r>
              <a:rPr lang="en-GB" sz="1700" b="1" u="sng" dirty="0">
                <a:solidFill>
                  <a:srgbClr val="00B050"/>
                </a:solidFill>
                <a:latin typeface="Comic Sans MS" panose="030F0702030302020204" pitchFamily="66" charset="0"/>
              </a:rPr>
              <a:t>Autumn Trips</a:t>
            </a:r>
          </a:p>
          <a:p>
            <a:r>
              <a:rPr lang="en-GB" sz="1700" b="1" dirty="0">
                <a:solidFill>
                  <a:srgbClr val="00B050"/>
                </a:solidFill>
                <a:latin typeface="Comic Sans MS" panose="030F0702030302020204" pitchFamily="66" charset="0"/>
              </a:rPr>
              <a:t>Catford Broadway Theatre (PANTO)</a:t>
            </a:r>
          </a:p>
          <a:p>
            <a:r>
              <a:rPr lang="en-GB" sz="1700" b="1" dirty="0">
                <a:solidFill>
                  <a:srgbClr val="00B050"/>
                </a:solidFill>
                <a:latin typeface="Comic Sans MS" panose="030F0702030302020204" pitchFamily="66" charset="0"/>
              </a:rPr>
              <a:t>Imperial War Museum</a:t>
            </a:r>
          </a:p>
          <a:p>
            <a:r>
              <a:rPr lang="en-GB" sz="1700" b="1" dirty="0">
                <a:solidFill>
                  <a:srgbClr val="00B050"/>
                </a:solidFill>
                <a:latin typeface="Comic Sans MS" panose="030F0702030302020204" pitchFamily="66" charset="0"/>
              </a:rPr>
              <a:t>SPLATT WWII immersive workshop</a:t>
            </a:r>
          </a:p>
          <a:p>
            <a:r>
              <a:rPr lang="en-GB" sz="1700" b="1" dirty="0">
                <a:solidFill>
                  <a:srgbClr val="00B050"/>
                </a:solidFill>
                <a:latin typeface="Comic Sans MS" panose="030F0702030302020204" pitchFamily="66" charset="0"/>
              </a:rPr>
              <a:t>Buddhist Temple</a:t>
            </a:r>
          </a:p>
          <a:p>
            <a:r>
              <a:rPr lang="en-GB" sz="1700" b="1" dirty="0">
                <a:solidFill>
                  <a:srgbClr val="00B050"/>
                </a:solidFill>
                <a:latin typeface="Comic Sans MS" panose="030F0702030302020204" pitchFamily="66" charset="0"/>
              </a:rPr>
              <a:t>Microbiology Workshop</a:t>
            </a:r>
          </a:p>
          <a:p>
            <a:r>
              <a:rPr lang="en-GB" sz="1700" b="1" dirty="0">
                <a:solidFill>
                  <a:srgbClr val="00B050"/>
                </a:solidFill>
                <a:latin typeface="Comic Sans MS" panose="030F0702030302020204" pitchFamily="66" charset="0"/>
              </a:rPr>
              <a:t>PE Coaches</a:t>
            </a:r>
          </a:p>
          <a:p>
            <a:endParaRPr lang="en-GB" sz="1700" b="1" dirty="0">
              <a:solidFill>
                <a:srgbClr val="00B050"/>
              </a:solidFill>
              <a:latin typeface="Comic Sans MS" panose="030F0702030302020204" pitchFamily="66" charset="0"/>
            </a:endParaRPr>
          </a:p>
          <a:p>
            <a:r>
              <a:rPr lang="en-GB" sz="1700" b="1" u="sng" dirty="0">
                <a:solidFill>
                  <a:srgbClr val="00B050"/>
                </a:solidFill>
                <a:latin typeface="Comic Sans MS" panose="030F0702030302020204" pitchFamily="66" charset="0"/>
              </a:rPr>
              <a:t>Spring Trips</a:t>
            </a:r>
          </a:p>
          <a:p>
            <a:r>
              <a:rPr lang="en-GB" sz="1700" b="1" dirty="0">
                <a:solidFill>
                  <a:srgbClr val="00B050"/>
                </a:solidFill>
                <a:latin typeface="Comic Sans MS" panose="030F0702030302020204" pitchFamily="66" charset="0"/>
              </a:rPr>
              <a:t>Tower of London</a:t>
            </a:r>
          </a:p>
          <a:p>
            <a:r>
              <a:rPr lang="en-GB" sz="1700" b="1" dirty="0">
                <a:solidFill>
                  <a:srgbClr val="00B050"/>
                </a:solidFill>
                <a:latin typeface="Comic Sans MS" panose="030F0702030302020204" pitchFamily="66" charset="0"/>
              </a:rPr>
              <a:t>Dissecting of an animal’s heart</a:t>
            </a:r>
          </a:p>
          <a:p>
            <a:r>
              <a:rPr lang="en-GB" sz="1700" b="1" dirty="0">
                <a:solidFill>
                  <a:srgbClr val="00B050"/>
                </a:solidFill>
                <a:latin typeface="Comic Sans MS" panose="030F0702030302020204" pitchFamily="66" charset="0"/>
              </a:rPr>
              <a:t>World Book Day</a:t>
            </a:r>
          </a:p>
          <a:p>
            <a:r>
              <a:rPr lang="en-GB" sz="1700" b="1" dirty="0">
                <a:solidFill>
                  <a:srgbClr val="00B050"/>
                </a:solidFill>
                <a:latin typeface="Comic Sans MS" panose="030F0702030302020204" pitchFamily="66" charset="0"/>
              </a:rPr>
              <a:t>Science Day</a:t>
            </a:r>
          </a:p>
          <a:p>
            <a:endParaRPr lang="en-GB" sz="1700" b="1" dirty="0">
              <a:solidFill>
                <a:srgbClr val="00B050"/>
              </a:solidFill>
              <a:latin typeface="Comic Sans MS" panose="030F0702030302020204" pitchFamily="66" charset="0"/>
            </a:endParaRPr>
          </a:p>
          <a:p>
            <a:r>
              <a:rPr lang="en-GB" sz="1700" b="1" u="sng" dirty="0">
                <a:solidFill>
                  <a:srgbClr val="00B050"/>
                </a:solidFill>
                <a:latin typeface="Comic Sans MS" panose="030F0702030302020204" pitchFamily="66" charset="0"/>
              </a:rPr>
              <a:t>Summer Trips</a:t>
            </a:r>
          </a:p>
          <a:p>
            <a:r>
              <a:rPr lang="en-GB" sz="1700" b="1" dirty="0">
                <a:solidFill>
                  <a:srgbClr val="00B050"/>
                </a:solidFill>
                <a:latin typeface="Comic Sans MS" panose="030F0702030302020204" pitchFamily="66" charset="0"/>
              </a:rPr>
              <a:t>One Tree Hill Allotment</a:t>
            </a:r>
          </a:p>
          <a:p>
            <a:r>
              <a:rPr lang="en-GB" sz="1700" b="1" dirty="0">
                <a:solidFill>
                  <a:srgbClr val="00B050"/>
                </a:solidFill>
                <a:latin typeface="Comic Sans MS" panose="030F0702030302020204" pitchFamily="66" charset="0"/>
              </a:rPr>
              <a:t>Natural History Museum</a:t>
            </a:r>
          </a:p>
          <a:p>
            <a:r>
              <a:rPr lang="en-GB" sz="1700" b="1" dirty="0">
                <a:solidFill>
                  <a:srgbClr val="00B050"/>
                </a:solidFill>
                <a:latin typeface="Comic Sans MS" panose="030F0702030302020204" pitchFamily="66" charset="0"/>
              </a:rPr>
              <a:t>Sports Day </a:t>
            </a:r>
          </a:p>
          <a:p>
            <a:r>
              <a:rPr lang="en-GB" sz="1700" b="1" dirty="0">
                <a:solidFill>
                  <a:srgbClr val="00B050"/>
                </a:solidFill>
                <a:latin typeface="Comic Sans MS" panose="030F0702030302020204" pitchFamily="66" charset="0"/>
              </a:rPr>
              <a:t>Maths Day</a:t>
            </a:r>
          </a:p>
          <a:p>
            <a:r>
              <a:rPr lang="en-GB" sz="1700" b="1" dirty="0">
                <a:solidFill>
                  <a:srgbClr val="00B050"/>
                </a:solidFill>
                <a:latin typeface="Comic Sans MS" panose="030F0702030302020204" pitchFamily="66" charset="0"/>
              </a:rPr>
              <a:t>Residential trip to Hindleap</a:t>
            </a:r>
          </a:p>
          <a:p>
            <a:r>
              <a:rPr lang="en-GB" sz="1700" b="1" dirty="0">
                <a:solidFill>
                  <a:srgbClr val="00B050"/>
                </a:solidFill>
                <a:latin typeface="Comic Sans MS" panose="030F0702030302020204" pitchFamily="66" charset="0"/>
              </a:rPr>
              <a:t>Graduation</a:t>
            </a:r>
          </a:p>
          <a:p>
            <a:r>
              <a:rPr lang="en-GB" sz="1700" b="1" dirty="0">
                <a:solidFill>
                  <a:srgbClr val="00B050"/>
                </a:solidFill>
                <a:latin typeface="Comic Sans MS" panose="030F0702030302020204" pitchFamily="66" charset="0"/>
              </a:rPr>
              <a:t>Arts and Culture Night</a:t>
            </a:r>
          </a:p>
          <a:p>
            <a:r>
              <a:rPr lang="en-GB" sz="1700" b="1" dirty="0">
                <a:solidFill>
                  <a:srgbClr val="00B050"/>
                </a:solidFill>
                <a:latin typeface="Comic Sans MS" panose="030F0702030302020204" pitchFamily="66" charset="0"/>
              </a:rPr>
              <a:t>BEAM workshop</a:t>
            </a:r>
          </a:p>
          <a:p>
            <a:r>
              <a:rPr lang="en-GB" sz="1700" b="1" dirty="0">
                <a:solidFill>
                  <a:srgbClr val="00B050"/>
                </a:solidFill>
                <a:latin typeface="Comic Sans MS" panose="030F0702030302020204" pitchFamily="66" charset="0"/>
              </a:rPr>
              <a:t>Transitions Workshop</a:t>
            </a:r>
          </a:p>
          <a:p>
            <a:endParaRPr lang="en-GB" dirty="0"/>
          </a:p>
        </p:txBody>
      </p:sp>
      <p:pic>
        <p:nvPicPr>
          <p:cNvPr id="10" name="Picture 9">
            <a:extLst>
              <a:ext uri="{FF2B5EF4-FFF2-40B4-BE49-F238E27FC236}">
                <a16:creationId xmlns:a16="http://schemas.microsoft.com/office/drawing/2014/main" id="{1F8538BA-8595-F933-3DBA-89B8A5A812C7}"/>
              </a:ext>
            </a:extLst>
          </p:cNvPr>
          <p:cNvPicPr>
            <a:picLocks noChangeAspect="1"/>
          </p:cNvPicPr>
          <p:nvPr/>
        </p:nvPicPr>
        <p:blipFill>
          <a:blip r:embed="rId3"/>
          <a:stretch>
            <a:fillRect/>
          </a:stretch>
        </p:blipFill>
        <p:spPr>
          <a:xfrm>
            <a:off x="378499" y="1188000"/>
            <a:ext cx="7324327" cy="5200944"/>
          </a:xfrm>
          <a:prstGeom prst="rect">
            <a:avLst/>
          </a:prstGeom>
        </p:spPr>
      </p:pic>
    </p:spTree>
    <p:extLst>
      <p:ext uri="{BB962C8B-B14F-4D97-AF65-F5344CB8AC3E}">
        <p14:creationId xmlns:p14="http://schemas.microsoft.com/office/powerpoint/2010/main" val="2802971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614920" y="-1500578"/>
            <a:ext cx="9144000" cy="2387600"/>
          </a:xfrm>
        </p:spPr>
        <p:txBody>
          <a:bodyPr>
            <a:normAutofit/>
          </a:bodyPr>
          <a:lstStyle/>
          <a:p>
            <a:r>
              <a:rPr lang="en-GB" sz="2400" dirty="0">
                <a:latin typeface="Comic Sans MS" panose="030F0702030302020204" pitchFamily="66" charset="0"/>
              </a:rPr>
              <a:t>SATs – Why are they important?</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5CC173DC-F290-849F-BB80-006DB7E74065}"/>
              </a:ext>
            </a:extLst>
          </p:cNvPr>
          <p:cNvSpPr txBox="1"/>
          <p:nvPr/>
        </p:nvSpPr>
        <p:spPr>
          <a:xfrm>
            <a:off x="1127464" y="1047957"/>
            <a:ext cx="10235953" cy="5141920"/>
          </a:xfrm>
          <a:prstGeom prst="rect">
            <a:avLst/>
          </a:prstGeom>
          <a:noFill/>
        </p:spPr>
        <p:txBody>
          <a:bodyPr wrap="square" rtlCol="0">
            <a:spAutoFit/>
          </a:bodyPr>
          <a:lstStyle/>
          <a:p>
            <a:pPr lvl="0">
              <a:lnSpc>
                <a:spcPct val="107000"/>
              </a:lnSpc>
              <a:spcAft>
                <a:spcPts val="800"/>
              </a:spcAft>
              <a:buSzPts val="1000"/>
              <a:tabLst>
                <a:tab pos="457200" algn="l"/>
              </a:tabLst>
            </a:pPr>
            <a:r>
              <a:rPr lang="en-GB" sz="20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For schools: </a:t>
            </a:r>
          </a:p>
          <a:p>
            <a:pPr marL="342900" lvl="0" indent="-342900">
              <a:lnSpc>
                <a:spcPct val="107000"/>
              </a:lnSpc>
              <a:spcAft>
                <a:spcPts val="800"/>
              </a:spcAft>
              <a:buSzPts val="1000"/>
              <a:buFont typeface="Courier New" panose="02070309020205020404" pitchFamily="49" charset="0"/>
              <a:buChar char="o"/>
              <a:tabLst>
                <a:tab pos="457200" algn="l"/>
              </a:tabLst>
            </a:pPr>
            <a:r>
              <a:rPr lang="en-GB" sz="20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government and Ofsted use SATs results to assess school performance </a:t>
            </a:r>
            <a:r>
              <a:rPr lang="en-GB" sz="2000" kern="100"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GB" sz="20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helping to hold schools accountable</a:t>
            </a:r>
            <a:r>
              <a:rPr lang="en-GB" sz="2000" kern="100" dirty="0">
                <a:solidFill>
                  <a:srgbClr val="00B050"/>
                </a:solidFill>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800"/>
              </a:spcAft>
              <a:buSzPts val="1000"/>
              <a:buFont typeface="Courier New" panose="02070309020205020404" pitchFamily="49" charset="0"/>
              <a:buChar char="o"/>
              <a:tabLst>
                <a:tab pos="457200" algn="l"/>
              </a:tabLst>
            </a:pPr>
            <a:r>
              <a:rPr lang="en-GB" sz="20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tests measure the progress pupils make from Key Stage 1 to Key Stage 2.</a:t>
            </a:r>
          </a:p>
          <a:p>
            <a:pPr marL="342900" lvl="0" indent="-342900">
              <a:lnSpc>
                <a:spcPct val="107000"/>
              </a:lnSpc>
              <a:spcAft>
                <a:spcPts val="800"/>
              </a:spcAft>
              <a:buSzPts val="1000"/>
              <a:buFont typeface="Courier New" panose="02070309020205020404" pitchFamily="49" charset="0"/>
              <a:buChar char="o"/>
              <a:tabLst>
                <a:tab pos="457200" algn="l"/>
              </a:tabLst>
            </a:pPr>
            <a:r>
              <a:rPr lang="en-GB" sz="2000" kern="100" dirty="0">
                <a:solidFill>
                  <a:srgbClr val="00B050"/>
                </a:solidFill>
                <a:latin typeface="Calibri" panose="020F0502020204030204" pitchFamily="34" charset="0"/>
                <a:ea typeface="Calibri" panose="020F0502020204030204" pitchFamily="34" charset="0"/>
                <a:cs typeface="Times New Roman" panose="02020603050405020304" pitchFamily="18" charset="0"/>
              </a:rPr>
              <a:t>To support the transition from Primary school to Secondary school.</a:t>
            </a:r>
            <a:endParaRPr lang="en-GB" sz="20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buSzPts val="1000"/>
              <a:tabLst>
                <a:tab pos="457200" algn="l"/>
              </a:tabLst>
            </a:pPr>
            <a:r>
              <a:rPr lang="en-GB" sz="20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For students:</a:t>
            </a:r>
          </a:p>
          <a:p>
            <a:pPr marL="342900" lvl="0" indent="-342900">
              <a:lnSpc>
                <a:spcPct val="107000"/>
              </a:lnSpc>
              <a:spcAft>
                <a:spcPts val="800"/>
              </a:spcAft>
              <a:buSzPts val="1000"/>
              <a:buFont typeface="Courier New" panose="02070309020205020404" pitchFamily="49" charset="0"/>
              <a:buChar char="o"/>
              <a:tabLst>
                <a:tab pos="457200" algn="l"/>
              </a:tabLst>
            </a:pPr>
            <a:r>
              <a:rPr lang="en-GB" sz="20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Secondary school placement: Many secondary schools use Year 6 SATs results to determine initial class sets or streams for new Year 7 students.</a:t>
            </a:r>
          </a:p>
          <a:p>
            <a:pPr marL="342900" lvl="0" indent="-342900">
              <a:lnSpc>
                <a:spcPct val="107000"/>
              </a:lnSpc>
              <a:spcAft>
                <a:spcPts val="800"/>
              </a:spcAft>
              <a:buSzPts val="1000"/>
              <a:buFont typeface="Courier New" panose="02070309020205020404" pitchFamily="49" charset="0"/>
              <a:buChar char="o"/>
              <a:tabLst>
                <a:tab pos="457200" algn="l"/>
              </a:tabLst>
            </a:pPr>
            <a:r>
              <a:rPr lang="en-GB" sz="20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Future targets: The results are used to set targets for students' future GCSE grades, especially in English and maths.</a:t>
            </a:r>
          </a:p>
          <a:p>
            <a:pPr marL="342900" lvl="0" indent="-342900">
              <a:lnSpc>
                <a:spcPct val="107000"/>
              </a:lnSpc>
              <a:spcAft>
                <a:spcPts val="800"/>
              </a:spcAft>
              <a:buSzPts val="1000"/>
              <a:buFont typeface="Courier New" panose="02070309020205020404" pitchFamily="49" charset="0"/>
              <a:buChar char="o"/>
              <a:tabLst>
                <a:tab pos="457200" algn="l"/>
              </a:tabLst>
            </a:pPr>
            <a:r>
              <a:rPr lang="en-GB" sz="20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Academic snapshot: The tests provide a snapshot of your child's academic progress at the end of primary school and can help identify areas where additional support might be needed.</a:t>
            </a:r>
          </a:p>
          <a:p>
            <a:endParaRPr lang="en-GB" dirty="0"/>
          </a:p>
        </p:txBody>
      </p:sp>
    </p:spTree>
    <p:extLst>
      <p:ext uri="{BB962C8B-B14F-4D97-AF65-F5344CB8AC3E}">
        <p14:creationId xmlns:p14="http://schemas.microsoft.com/office/powerpoint/2010/main" val="219949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609219" y="-1554648"/>
            <a:ext cx="9144000" cy="2387600"/>
          </a:xfrm>
        </p:spPr>
        <p:txBody>
          <a:bodyPr>
            <a:normAutofit/>
          </a:bodyPr>
          <a:lstStyle/>
          <a:p>
            <a:r>
              <a:rPr lang="en-GB" sz="2400" dirty="0">
                <a:latin typeface="Comic Sans MS" panose="030F0702030302020204" pitchFamily="66" charset="0"/>
              </a:rPr>
              <a:t>SATs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609F2FAF-16C5-42CB-862E-E8509DE742F6}"/>
              </a:ext>
            </a:extLst>
          </p:cNvPr>
          <p:cNvSpPr/>
          <p:nvPr/>
        </p:nvSpPr>
        <p:spPr>
          <a:xfrm>
            <a:off x="1064588" y="1139948"/>
            <a:ext cx="9365894" cy="4708981"/>
          </a:xfrm>
          <a:prstGeom prst="rect">
            <a:avLst/>
          </a:prstGeom>
        </p:spPr>
        <p:txBody>
          <a:bodyPr wrap="square">
            <a:spAutoFit/>
          </a:bodyPr>
          <a:lstStyle/>
          <a:p>
            <a:pPr>
              <a:defRPr/>
            </a:pPr>
            <a:r>
              <a:rPr lang="en-GB" altLang="en-US" sz="2000" dirty="0">
                <a:latin typeface="Comic Sans MS" panose="030F0702030302020204" pitchFamily="66" charset="0"/>
              </a:rPr>
              <a:t>Week beginning the Monday 10</a:t>
            </a:r>
            <a:r>
              <a:rPr lang="en-GB" altLang="en-US" sz="2000" baseline="30000" dirty="0">
                <a:latin typeface="Comic Sans MS" panose="030F0702030302020204" pitchFamily="66" charset="0"/>
              </a:rPr>
              <a:t>th</a:t>
            </a:r>
            <a:r>
              <a:rPr lang="en-GB" altLang="en-US" sz="2000" dirty="0">
                <a:latin typeface="Comic Sans MS" panose="030F0702030302020204" pitchFamily="66" charset="0"/>
              </a:rPr>
              <a:t> May 2027.</a:t>
            </a:r>
          </a:p>
          <a:p>
            <a:pPr>
              <a:defRPr/>
            </a:pPr>
            <a:endParaRPr lang="en-GB" altLang="en-US" sz="2000" dirty="0">
              <a:latin typeface="Comic Sans MS" panose="030F0702030302020204" pitchFamily="66" charset="0"/>
            </a:endParaRPr>
          </a:p>
          <a:p>
            <a:pPr>
              <a:defRPr/>
            </a:pPr>
            <a:r>
              <a:rPr lang="en-GB" sz="2000" dirty="0">
                <a:latin typeface="Comic Sans MS" panose="030F0702030302020204" pitchFamily="66" charset="0"/>
              </a:rPr>
              <a:t>We</a:t>
            </a:r>
            <a:r>
              <a:rPr lang="en-GB" sz="2000" dirty="0">
                <a:solidFill>
                  <a:schemeClr val="bg1"/>
                </a:solidFill>
                <a:latin typeface="Comic Sans MS" panose="030F0702030302020204" pitchFamily="66" charset="0"/>
              </a:rPr>
              <a:t> </a:t>
            </a:r>
            <a:r>
              <a:rPr lang="en-GB" sz="2000" dirty="0">
                <a:latin typeface="Comic Sans MS" panose="030F0702030302020204" pitchFamily="66" charset="0"/>
              </a:rPr>
              <a:t>will have a further meeting during the Spring Term to go through the SATS arrangements, with detailed logistics.</a:t>
            </a:r>
            <a:endParaRPr lang="en-GB" altLang="en-US" sz="2000" dirty="0">
              <a:latin typeface="Comic Sans MS" panose="030F0702030302020204" pitchFamily="66" charset="0"/>
            </a:endParaRPr>
          </a:p>
          <a:p>
            <a:pPr>
              <a:defRPr/>
            </a:pPr>
            <a:r>
              <a:rPr lang="en-GB" altLang="en-US" sz="2000" dirty="0">
                <a:latin typeface="Comic Sans MS" panose="030F0702030302020204" pitchFamily="66" charset="0"/>
              </a:rPr>
              <a:t> </a:t>
            </a:r>
          </a:p>
          <a:p>
            <a:pPr marL="457200" indent="-457200">
              <a:buFont typeface="Arial" panose="020B0604020202020204" pitchFamily="34" charset="0"/>
              <a:buChar char="•"/>
              <a:defRPr/>
            </a:pPr>
            <a:r>
              <a:rPr lang="en-GB" altLang="en-US" sz="2000" dirty="0">
                <a:latin typeface="Comic Sans MS" panose="030F0702030302020204" pitchFamily="66" charset="0"/>
              </a:rPr>
              <a:t>Reading: 3 texts (1 hour) </a:t>
            </a:r>
          </a:p>
          <a:p>
            <a:pPr marL="457200" indent="-457200">
              <a:buFont typeface="Arial" panose="020B0604020202020204" pitchFamily="34" charset="0"/>
              <a:buChar char="•"/>
              <a:defRPr/>
            </a:pPr>
            <a:r>
              <a:rPr lang="en-GB" altLang="en-US" sz="2000" dirty="0">
                <a:latin typeface="Comic Sans MS" panose="030F0702030302020204" pitchFamily="66" charset="0"/>
              </a:rPr>
              <a:t>GPS: Grammar and Punctuation (45 mins) Spelling (20 words) </a:t>
            </a:r>
          </a:p>
          <a:p>
            <a:pPr marL="457200" indent="-457200">
              <a:buFont typeface="Arial" panose="020B0604020202020204" pitchFamily="34" charset="0"/>
              <a:buChar char="•"/>
              <a:defRPr/>
            </a:pPr>
            <a:r>
              <a:rPr lang="en-GB" altLang="en-US" sz="2000" dirty="0">
                <a:latin typeface="Comic Sans MS" panose="030F0702030302020204" pitchFamily="66" charset="0"/>
              </a:rPr>
              <a:t>Maths:  1 arithmetic paper (30 mins) and 2 reasoning papers (both 40 mins)</a:t>
            </a:r>
          </a:p>
          <a:p>
            <a:pPr marL="457200" indent="-457200">
              <a:buFont typeface="Arial" panose="020B0604020202020204" pitchFamily="34" charset="0"/>
              <a:buChar char="•"/>
              <a:defRPr/>
            </a:pPr>
            <a:endParaRPr lang="en-GB" altLang="en-US" sz="2000" dirty="0">
              <a:latin typeface="Comic Sans MS" panose="030F0702030302020204" pitchFamily="66" charset="0"/>
            </a:endParaRPr>
          </a:p>
          <a:p>
            <a:pPr>
              <a:defRPr/>
            </a:pPr>
            <a:r>
              <a:rPr lang="en-GB" altLang="en-US" sz="2000" dirty="0">
                <a:latin typeface="Comic Sans MS" panose="030F0702030302020204" pitchFamily="66" charset="0"/>
              </a:rPr>
              <a:t>Tests reflect the National Curriculum for KS2 and are rigorous. They are marked independently, where a standardised score of 100 will mean your child is working at the expected standard. </a:t>
            </a:r>
          </a:p>
          <a:p>
            <a:pPr>
              <a:defRPr/>
            </a:pPr>
            <a:endParaRPr lang="en-GB" altLang="en-US" sz="2000" dirty="0">
              <a:latin typeface="Comic Sans MS" panose="030F0702030302020204" pitchFamily="66" charset="0"/>
            </a:endParaRPr>
          </a:p>
          <a:p>
            <a:pPr>
              <a:defRPr/>
            </a:pPr>
            <a:r>
              <a:rPr lang="en-GB" altLang="en-US" sz="2000" dirty="0">
                <a:solidFill>
                  <a:srgbClr val="00B050"/>
                </a:solidFill>
                <a:latin typeface="Comic Sans MS" panose="030F0702030302020204" pitchFamily="66" charset="0"/>
              </a:rPr>
              <a:t>Writing is judged through a moderation process.</a:t>
            </a:r>
          </a:p>
        </p:txBody>
      </p:sp>
      <p:pic>
        <p:nvPicPr>
          <p:cNvPr id="6" name="Picture 5">
            <a:extLst>
              <a:ext uri="{FF2B5EF4-FFF2-40B4-BE49-F238E27FC236}">
                <a16:creationId xmlns:a16="http://schemas.microsoft.com/office/drawing/2014/main" id="{24253170-76F3-45FE-8CC0-D2A74E2EC5E0}"/>
              </a:ext>
            </a:extLst>
          </p:cNvPr>
          <p:cNvPicPr>
            <a:picLocks noChangeAspect="1"/>
          </p:cNvPicPr>
          <p:nvPr/>
        </p:nvPicPr>
        <p:blipFill>
          <a:blip r:embed="rId3"/>
          <a:stretch>
            <a:fillRect/>
          </a:stretch>
        </p:blipFill>
        <p:spPr>
          <a:xfrm>
            <a:off x="10213451" y="4076102"/>
            <a:ext cx="1576822" cy="2387600"/>
          </a:xfrm>
          <a:prstGeom prst="rect">
            <a:avLst/>
          </a:prstGeom>
        </p:spPr>
      </p:pic>
    </p:spTree>
    <p:extLst>
      <p:ext uri="{BB962C8B-B14F-4D97-AF65-F5344CB8AC3E}">
        <p14:creationId xmlns:p14="http://schemas.microsoft.com/office/powerpoint/2010/main" val="1507150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Assessment Programme</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0657835F-416D-483A-96AC-B481356F36EA}"/>
              </a:ext>
            </a:extLst>
          </p:cNvPr>
          <p:cNvSpPr txBox="1"/>
          <p:nvPr/>
        </p:nvSpPr>
        <p:spPr>
          <a:xfrm>
            <a:off x="723014" y="1594884"/>
            <a:ext cx="10802679" cy="4770537"/>
          </a:xfrm>
          <a:prstGeom prst="rect">
            <a:avLst/>
          </a:prstGeom>
          <a:noFill/>
        </p:spPr>
        <p:txBody>
          <a:bodyPr wrap="square" rtlCol="0">
            <a:spAutoFit/>
          </a:bodyPr>
          <a:lstStyle/>
          <a:p>
            <a:r>
              <a:rPr lang="en-GB" sz="2800" dirty="0"/>
              <a:t>We have 5 Assessment points in Year 6: </a:t>
            </a:r>
          </a:p>
          <a:p>
            <a:endParaRPr lang="en-GB" sz="2800" dirty="0"/>
          </a:p>
          <a:p>
            <a:endParaRPr lang="en-GB" sz="2800" dirty="0"/>
          </a:p>
          <a:p>
            <a:pPr marL="342900" indent="-342900">
              <a:buFont typeface="Arial" panose="020B0604020202020204" pitchFamily="34" charset="0"/>
              <a:buChar char="•"/>
            </a:pPr>
            <a:r>
              <a:rPr lang="en-US" sz="2800" dirty="0">
                <a:solidFill>
                  <a:srgbClr val="00B050"/>
                </a:solidFill>
              </a:rPr>
              <a:t>Baseline assessments: </a:t>
            </a:r>
            <a:r>
              <a:rPr lang="en-US" sz="2800" dirty="0"/>
              <a:t>Week beginning 7</a:t>
            </a:r>
            <a:r>
              <a:rPr lang="en-US" sz="2800" baseline="30000" dirty="0"/>
              <a:t>th</a:t>
            </a:r>
            <a:r>
              <a:rPr lang="en-US" sz="2800" dirty="0"/>
              <a:t> September - 2023 SATs papers</a:t>
            </a:r>
            <a:endParaRPr lang="en-GB" sz="2800" dirty="0"/>
          </a:p>
          <a:p>
            <a:pPr marL="342900" indent="-342900">
              <a:buFont typeface="Arial" panose="020B0604020202020204" pitchFamily="34" charset="0"/>
              <a:buChar char="•"/>
            </a:pPr>
            <a:r>
              <a:rPr lang="en-GB" sz="2800" dirty="0">
                <a:solidFill>
                  <a:srgbClr val="00B050"/>
                </a:solidFill>
              </a:rPr>
              <a:t>Autumn: </a:t>
            </a:r>
            <a:r>
              <a:rPr lang="en-GB" sz="2800" dirty="0"/>
              <a:t>Week beginning 30</a:t>
            </a:r>
            <a:r>
              <a:rPr lang="en-GB" sz="2800" baseline="30000" dirty="0"/>
              <a:t>th</a:t>
            </a:r>
            <a:r>
              <a:rPr lang="en-GB" sz="2800" dirty="0"/>
              <a:t> November - 2024 SATs paper</a:t>
            </a:r>
          </a:p>
          <a:p>
            <a:pPr marL="342900" indent="-342900">
              <a:buFont typeface="Arial" panose="020B0604020202020204" pitchFamily="34" charset="0"/>
              <a:buChar char="•"/>
            </a:pPr>
            <a:r>
              <a:rPr lang="en-GB" sz="2800" dirty="0">
                <a:solidFill>
                  <a:srgbClr val="00B050"/>
                </a:solidFill>
              </a:rPr>
              <a:t>Spring: </a:t>
            </a:r>
            <a:r>
              <a:rPr lang="en-GB" sz="2800" dirty="0"/>
              <a:t>Date TBC – 2025 SATs Paper</a:t>
            </a:r>
            <a:endParaRPr lang="en-GB" sz="2800" dirty="0">
              <a:solidFill>
                <a:srgbClr val="7030A0"/>
              </a:solidFill>
            </a:endParaRPr>
          </a:p>
          <a:p>
            <a:pPr marL="342900" indent="-342900">
              <a:buFont typeface="Arial" panose="020B0604020202020204" pitchFamily="34" charset="0"/>
              <a:buChar char="•"/>
            </a:pPr>
            <a:r>
              <a:rPr lang="en-GB" sz="2800" dirty="0">
                <a:solidFill>
                  <a:srgbClr val="00B050"/>
                </a:solidFill>
              </a:rPr>
              <a:t>Summer MOCKS: </a:t>
            </a:r>
            <a:r>
              <a:rPr lang="en-GB" sz="2800" dirty="0"/>
              <a:t>Date TBC - 2026 SATs Paper</a:t>
            </a:r>
          </a:p>
          <a:p>
            <a:endParaRPr lang="en-GB" sz="2800" dirty="0"/>
          </a:p>
          <a:p>
            <a:pPr marL="342900" indent="-342900">
              <a:buFont typeface="Arial" panose="020B0604020202020204" pitchFamily="34" charset="0"/>
              <a:buChar char="•"/>
            </a:pPr>
            <a:r>
              <a:rPr lang="en-GB" sz="2800" dirty="0">
                <a:solidFill>
                  <a:srgbClr val="FF0000"/>
                </a:solidFill>
              </a:rPr>
              <a:t>Summer: SATs - Week Beg: MONDAY 10</a:t>
            </a:r>
            <a:r>
              <a:rPr lang="en-GB" sz="2800" baseline="30000" dirty="0">
                <a:solidFill>
                  <a:srgbClr val="FF0000"/>
                </a:solidFill>
              </a:rPr>
              <a:t>TH</a:t>
            </a:r>
            <a:r>
              <a:rPr lang="en-GB" sz="2800" dirty="0">
                <a:solidFill>
                  <a:srgbClr val="FF0000"/>
                </a:solidFill>
              </a:rPr>
              <a:t> MAY 2027</a:t>
            </a:r>
          </a:p>
          <a:p>
            <a:endParaRPr lang="en-GB" sz="2400" dirty="0">
              <a:solidFill>
                <a:srgbClr val="FF0000"/>
              </a:solidFill>
            </a:endParaRPr>
          </a:p>
        </p:txBody>
      </p:sp>
    </p:spTree>
    <p:extLst>
      <p:ext uri="{BB962C8B-B14F-4D97-AF65-F5344CB8AC3E}">
        <p14:creationId xmlns:p14="http://schemas.microsoft.com/office/powerpoint/2010/main" val="3128558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477034" y="-1430360"/>
            <a:ext cx="9144000" cy="2387600"/>
          </a:xfrm>
        </p:spPr>
        <p:txBody>
          <a:bodyPr>
            <a:normAutofit/>
          </a:bodyPr>
          <a:lstStyle/>
          <a:p>
            <a:r>
              <a:rPr lang="en-GB" sz="2800" dirty="0">
                <a:latin typeface="Comic Sans MS" panose="030F0702030302020204" pitchFamily="66" charset="0"/>
              </a:rPr>
              <a:t>Baseline Assessment Information</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34827380-955F-4567-874E-7BE961B154FC}"/>
              </a:ext>
            </a:extLst>
          </p:cNvPr>
          <p:cNvSpPr/>
          <p:nvPr/>
        </p:nvSpPr>
        <p:spPr>
          <a:xfrm>
            <a:off x="1533753" y="1515035"/>
            <a:ext cx="9614611" cy="523220"/>
          </a:xfrm>
          <a:prstGeom prst="rect">
            <a:avLst/>
          </a:prstGeom>
        </p:spPr>
        <p:txBody>
          <a:bodyPr wrap="square">
            <a:spAutoFit/>
          </a:bodyPr>
          <a:lstStyle/>
          <a:p>
            <a:endParaRPr lang="en-GB" sz="2800" dirty="0">
              <a:latin typeface="Comic Sans MS" panose="030F0702030302020204" pitchFamily="66" charset="0"/>
            </a:endParaRPr>
          </a:p>
        </p:txBody>
      </p:sp>
      <p:sp>
        <p:nvSpPr>
          <p:cNvPr id="5" name="TextBox 4">
            <a:extLst>
              <a:ext uri="{FF2B5EF4-FFF2-40B4-BE49-F238E27FC236}">
                <a16:creationId xmlns:a16="http://schemas.microsoft.com/office/drawing/2014/main" id="{B15714DC-E8AE-0B42-CD44-F13C01AB0C95}"/>
              </a:ext>
            </a:extLst>
          </p:cNvPr>
          <p:cNvSpPr txBox="1"/>
          <p:nvPr/>
        </p:nvSpPr>
        <p:spPr>
          <a:xfrm>
            <a:off x="477033" y="1367161"/>
            <a:ext cx="11010671" cy="1649426"/>
          </a:xfrm>
          <a:prstGeom prst="rect">
            <a:avLst/>
          </a:prstGeom>
          <a:noFill/>
        </p:spPr>
        <p:txBody>
          <a:bodyPr wrap="square" rtlCol="0">
            <a:spAutoFit/>
          </a:bodyPr>
          <a:lstStyle/>
          <a:p>
            <a:r>
              <a:rPr lang="en-GB" sz="2000" dirty="0">
                <a:latin typeface="Comic Sans MS" panose="030F0702030302020204" pitchFamily="66" charset="0"/>
              </a:rPr>
              <a:t>Your child will be coming home with their assessment papers. Please celebrate all results. </a:t>
            </a:r>
          </a:p>
          <a:p>
            <a:r>
              <a:rPr lang="en-GB" sz="1800" kern="1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Baseline expectations – 60% of 60%. I’ll explain what that means!</a:t>
            </a:r>
            <a:endParaRPr lang="en-GB" sz="18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They have learnt 60% of the curriculum so far and to be working at the EXP level, they have to achieve 60%! We have broken this down to numerical values:</a:t>
            </a:r>
            <a:endParaRPr lang="en-GB" sz="18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12" name="TextBox 11">
            <a:extLst>
              <a:ext uri="{FF2B5EF4-FFF2-40B4-BE49-F238E27FC236}">
                <a16:creationId xmlns:a16="http://schemas.microsoft.com/office/drawing/2014/main" id="{0DDB249A-DD2E-A8EF-FD67-964E4EB7F1E2}"/>
              </a:ext>
            </a:extLst>
          </p:cNvPr>
          <p:cNvSpPr txBox="1"/>
          <p:nvPr/>
        </p:nvSpPr>
        <p:spPr>
          <a:xfrm>
            <a:off x="552292" y="5358686"/>
            <a:ext cx="11010671" cy="1200329"/>
          </a:xfrm>
          <a:prstGeom prst="rect">
            <a:avLst/>
          </a:prstGeom>
          <a:noFill/>
        </p:spPr>
        <p:txBody>
          <a:bodyPr wrap="square" rtlCol="0">
            <a:spAutoFit/>
          </a:bodyPr>
          <a:lstStyle/>
          <a:p>
            <a:r>
              <a:rPr lang="en-GB" sz="1800" kern="1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rPr>
              <a:t>If your child has already exceeded the expectation, we will be challenging them with our GD programme. If your child, has not reached the expectation, we will be offering support in class as well as intervention programmes. In addition, we would advise completing the weekly homework.</a:t>
            </a:r>
            <a:endParaRPr lang="en-GB" sz="1800" kern="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14" name="Picture 13">
            <a:extLst>
              <a:ext uri="{FF2B5EF4-FFF2-40B4-BE49-F238E27FC236}">
                <a16:creationId xmlns:a16="http://schemas.microsoft.com/office/drawing/2014/main" id="{F74FA779-3623-CBE8-EA8E-C0094FCA7C72}"/>
              </a:ext>
            </a:extLst>
          </p:cNvPr>
          <p:cNvPicPr>
            <a:picLocks noChangeAspect="1"/>
          </p:cNvPicPr>
          <p:nvPr/>
        </p:nvPicPr>
        <p:blipFill>
          <a:blip r:embed="rId3"/>
          <a:stretch>
            <a:fillRect/>
          </a:stretch>
        </p:blipFill>
        <p:spPr>
          <a:xfrm>
            <a:off x="2657287" y="2650550"/>
            <a:ext cx="6963747" cy="2705478"/>
          </a:xfrm>
          <a:prstGeom prst="rect">
            <a:avLst/>
          </a:prstGeom>
        </p:spPr>
      </p:pic>
    </p:spTree>
    <p:extLst>
      <p:ext uri="{BB962C8B-B14F-4D97-AF65-F5344CB8AC3E}">
        <p14:creationId xmlns:p14="http://schemas.microsoft.com/office/powerpoint/2010/main" val="3512384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368163" y="-1490518"/>
            <a:ext cx="9144000" cy="2387600"/>
          </a:xfrm>
        </p:spPr>
        <p:txBody>
          <a:bodyPr>
            <a:normAutofit/>
          </a:bodyPr>
          <a:lstStyle/>
          <a:p>
            <a:r>
              <a:rPr lang="en-GB" sz="2800" dirty="0">
                <a:latin typeface="Comic Sans MS" panose="030F0702030302020204" pitchFamily="66" charset="0"/>
              </a:rPr>
              <a:t>Reporting progress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a:extLst>
              <a:ext uri="{FF2B5EF4-FFF2-40B4-BE49-F238E27FC236}">
                <a16:creationId xmlns:a16="http://schemas.microsoft.com/office/drawing/2014/main" id="{BFB34481-0E0B-8A3E-F610-A58576D5CFBD}"/>
              </a:ext>
            </a:extLst>
          </p:cNvPr>
          <p:cNvPicPr>
            <a:picLocks noChangeAspect="1"/>
          </p:cNvPicPr>
          <p:nvPr/>
        </p:nvPicPr>
        <p:blipFill>
          <a:blip r:embed="rId3"/>
          <a:stretch>
            <a:fillRect/>
          </a:stretch>
        </p:blipFill>
        <p:spPr>
          <a:xfrm>
            <a:off x="1456411" y="897082"/>
            <a:ext cx="8696880" cy="4969646"/>
          </a:xfrm>
          <a:prstGeom prst="rect">
            <a:avLst/>
          </a:prstGeom>
        </p:spPr>
      </p:pic>
      <p:sp>
        <p:nvSpPr>
          <p:cNvPr id="13" name="TextBox 12">
            <a:extLst>
              <a:ext uri="{FF2B5EF4-FFF2-40B4-BE49-F238E27FC236}">
                <a16:creationId xmlns:a16="http://schemas.microsoft.com/office/drawing/2014/main" id="{39104C4D-BBBD-BC03-BFAC-2BE3CE181096}"/>
              </a:ext>
            </a:extLst>
          </p:cNvPr>
          <p:cNvSpPr txBox="1"/>
          <p:nvPr/>
        </p:nvSpPr>
        <p:spPr>
          <a:xfrm>
            <a:off x="910335" y="5960918"/>
            <a:ext cx="10371329" cy="923330"/>
          </a:xfrm>
          <a:prstGeom prst="rect">
            <a:avLst/>
          </a:prstGeom>
          <a:noFill/>
        </p:spPr>
        <p:txBody>
          <a:bodyPr wrap="square" rtlCol="0">
            <a:spAutoFit/>
          </a:bodyPr>
          <a:lstStyle/>
          <a:p>
            <a:r>
              <a:rPr lang="en-GB" sz="1800" dirty="0">
                <a:solidFill>
                  <a:srgbClr val="00B050"/>
                </a:solidFill>
              </a:rPr>
              <a:t>Your child’s attainment and progress will be discussed with you at Parents Evening (9</a:t>
            </a:r>
            <a:r>
              <a:rPr lang="en-GB" sz="1800" baseline="30000" dirty="0">
                <a:solidFill>
                  <a:srgbClr val="00B050"/>
                </a:solidFill>
              </a:rPr>
              <a:t>th</a:t>
            </a:r>
            <a:r>
              <a:rPr lang="en-GB" sz="1800" dirty="0">
                <a:solidFill>
                  <a:srgbClr val="00B050"/>
                </a:solidFill>
              </a:rPr>
              <a:t> and 10</a:t>
            </a:r>
            <a:r>
              <a:rPr lang="en-GB" sz="1800" baseline="30000" dirty="0">
                <a:solidFill>
                  <a:srgbClr val="00B050"/>
                </a:solidFill>
              </a:rPr>
              <a:t>th</a:t>
            </a:r>
            <a:r>
              <a:rPr lang="en-GB" sz="1800" dirty="0">
                <a:solidFill>
                  <a:srgbClr val="00B050"/>
                </a:solidFill>
              </a:rPr>
              <a:t> December) using this document.</a:t>
            </a:r>
          </a:p>
          <a:p>
            <a:endParaRPr lang="en-GB" dirty="0">
              <a:solidFill>
                <a:srgbClr val="00B050"/>
              </a:solidFill>
            </a:endParaRPr>
          </a:p>
        </p:txBody>
      </p:sp>
    </p:spTree>
    <p:extLst>
      <p:ext uri="{BB962C8B-B14F-4D97-AF65-F5344CB8AC3E}">
        <p14:creationId xmlns:p14="http://schemas.microsoft.com/office/powerpoint/2010/main" val="1382592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3200" dirty="0">
                <a:latin typeface="Comic Sans MS" panose="030F0702030302020204" pitchFamily="66" charset="0"/>
              </a:rPr>
              <a:t>End of term assessment reports</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D7805C41-7708-43BA-A222-06D6B80D907C}"/>
              </a:ext>
            </a:extLst>
          </p:cNvPr>
          <p:cNvSpPr txBox="1"/>
          <p:nvPr/>
        </p:nvSpPr>
        <p:spPr>
          <a:xfrm>
            <a:off x="694660" y="1281067"/>
            <a:ext cx="10802679" cy="4462760"/>
          </a:xfrm>
          <a:prstGeom prst="rect">
            <a:avLst/>
          </a:prstGeom>
          <a:noFill/>
        </p:spPr>
        <p:txBody>
          <a:bodyPr wrap="square" rtlCol="0">
            <a:spAutoFit/>
          </a:bodyPr>
          <a:lstStyle/>
          <a:p>
            <a:r>
              <a:rPr lang="en-GB" sz="2400" dirty="0"/>
              <a:t>Attainment: is the mark/level the child has achieved in the assessment.</a:t>
            </a:r>
          </a:p>
          <a:p>
            <a:endParaRPr lang="en-GB" sz="2400" dirty="0"/>
          </a:p>
          <a:p>
            <a:r>
              <a:rPr lang="en-GB" sz="2400" dirty="0"/>
              <a:t>At Stillness we use the following levels:</a:t>
            </a:r>
          </a:p>
          <a:p>
            <a:pPr marL="342900" indent="-342900">
              <a:buFont typeface="Arial" panose="020B0604020202020204" pitchFamily="34" charset="0"/>
              <a:buChar char="•"/>
            </a:pPr>
            <a:r>
              <a:rPr lang="en-GB" sz="2400" dirty="0"/>
              <a:t>WTS – Working towards age-related expectations</a:t>
            </a:r>
          </a:p>
          <a:p>
            <a:pPr marL="342900" indent="-342900">
              <a:buFont typeface="Arial" panose="020B0604020202020204" pitchFamily="34" charset="0"/>
              <a:buChar char="•"/>
            </a:pPr>
            <a:r>
              <a:rPr lang="en-GB" sz="2400" dirty="0"/>
              <a:t>EXP – Working at age-related expectations</a:t>
            </a:r>
          </a:p>
          <a:p>
            <a:pPr marL="342900" indent="-342900">
              <a:buFont typeface="Arial" panose="020B0604020202020204" pitchFamily="34" charset="0"/>
              <a:buChar char="•"/>
            </a:pPr>
            <a:r>
              <a:rPr lang="en-GB" sz="2400" dirty="0"/>
              <a:t>GD – Greater Depth</a:t>
            </a:r>
          </a:p>
          <a:p>
            <a:pPr marL="342900" indent="-342900">
              <a:buFont typeface="Arial" panose="020B0604020202020204" pitchFamily="34" charset="0"/>
              <a:buChar char="•"/>
            </a:pPr>
            <a:endParaRPr lang="en-GB" sz="2400" dirty="0"/>
          </a:p>
          <a:p>
            <a:r>
              <a:rPr lang="en-GB" sz="2400" dirty="0"/>
              <a:t>Progress: is the progress made from the child’s individual starting point.</a:t>
            </a:r>
          </a:p>
          <a:p>
            <a:r>
              <a:rPr lang="en-GB" sz="2400" dirty="0"/>
              <a:t>0 denotes Expected progress</a:t>
            </a:r>
          </a:p>
          <a:p>
            <a:r>
              <a:rPr lang="en-GB" sz="2400" dirty="0"/>
              <a:t>+ a positive number denotes accelerated progress</a:t>
            </a:r>
          </a:p>
          <a:p>
            <a:pPr marL="342900" indent="-342900">
              <a:buFontTx/>
              <a:buChar char="-"/>
            </a:pPr>
            <a:r>
              <a:rPr lang="en-GB" sz="2400" dirty="0"/>
              <a:t>a negative number denotes some progress</a:t>
            </a:r>
          </a:p>
          <a:p>
            <a:pPr marL="342900" indent="-342900">
              <a:buFontTx/>
              <a:buChar char="-"/>
            </a:pPr>
            <a:endParaRPr lang="en-GB" sz="2000" dirty="0"/>
          </a:p>
        </p:txBody>
      </p:sp>
    </p:spTree>
    <p:extLst>
      <p:ext uri="{BB962C8B-B14F-4D97-AF65-F5344CB8AC3E}">
        <p14:creationId xmlns:p14="http://schemas.microsoft.com/office/powerpoint/2010/main" val="3995164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53619" y="-1478257"/>
            <a:ext cx="9144000" cy="2387600"/>
          </a:xfrm>
        </p:spPr>
        <p:txBody>
          <a:bodyPr>
            <a:normAutofit/>
          </a:bodyPr>
          <a:lstStyle/>
          <a:p>
            <a:r>
              <a:rPr lang="en-GB" sz="2400" dirty="0">
                <a:latin typeface="Comic Sans MS" panose="030F0702030302020204" pitchFamily="66" charset="0"/>
              </a:rPr>
              <a:t>Secondary School Transition and Admissions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2419BA78-73F7-4076-978E-9483782D100C}"/>
              </a:ext>
            </a:extLst>
          </p:cNvPr>
          <p:cNvSpPr/>
          <p:nvPr/>
        </p:nvSpPr>
        <p:spPr>
          <a:xfrm>
            <a:off x="1231200" y="1112303"/>
            <a:ext cx="9986149" cy="5632311"/>
          </a:xfrm>
          <a:prstGeom prst="rect">
            <a:avLst/>
          </a:prstGeom>
        </p:spPr>
        <p:txBody>
          <a:bodyPr wrap="square">
            <a:spAutoFit/>
          </a:bodyPr>
          <a:lstStyle/>
          <a:p>
            <a:pPr algn="ctr"/>
            <a:r>
              <a:rPr lang="en-GB" sz="2000" dirty="0">
                <a:latin typeface="Comic Sans MS" panose="030F0702030302020204" pitchFamily="66" charset="0"/>
              </a:rPr>
              <a:t>Our primary focus is to ensure that children are academically and emotionally prepared for secondary school, an aim that is supported by the curriculum throughout Year 6.</a:t>
            </a:r>
            <a:br>
              <a:rPr lang="en-GB" sz="2000" dirty="0">
                <a:latin typeface="Comic Sans MS" panose="030F0702030302020204" pitchFamily="66" charset="0"/>
              </a:rPr>
            </a:br>
            <a:endParaRPr lang="en-GB" sz="2000" dirty="0">
              <a:latin typeface="Comic Sans MS" panose="030F0702030302020204" pitchFamily="66" charset="0"/>
            </a:endParaRPr>
          </a:p>
          <a:p>
            <a:pPr algn="ctr"/>
            <a:r>
              <a:rPr lang="en-GB" sz="2000" dirty="0">
                <a:latin typeface="Comic Sans MS" panose="030F0702030302020204" pitchFamily="66" charset="0"/>
              </a:rPr>
              <a:t>In the summer term we have a timetable of dedicated transition sessions and events that will reinforce the work we’ve done throughout the year.</a:t>
            </a:r>
          </a:p>
          <a:p>
            <a:pPr algn="ctr"/>
            <a:endParaRPr lang="en-GB" altLang="en-US" sz="2000" dirty="0">
              <a:latin typeface="Comic Sans MS" panose="030F0702030302020204" pitchFamily="66" charset="0"/>
            </a:endParaRPr>
          </a:p>
          <a:p>
            <a:pPr algn="ctr"/>
            <a:r>
              <a:rPr lang="en-GB" altLang="en-US" sz="2000" dirty="0">
                <a:latin typeface="Comic Sans MS" panose="030F0702030302020204" pitchFamily="66" charset="0"/>
              </a:rPr>
              <a:t>Schools are currently holding open evenings – highly recommended you have a look around – </a:t>
            </a:r>
            <a:r>
              <a:rPr lang="en-GB" altLang="en-US" sz="2000" dirty="0">
                <a:solidFill>
                  <a:srgbClr val="FF0000"/>
                </a:solidFill>
                <a:latin typeface="Comic Sans MS" panose="030F0702030302020204" pitchFamily="66" charset="0"/>
              </a:rPr>
              <a:t>however make sure you have read the schools admissions criteria. We are asking kindly that you do not see a school out of your catchment area or where you do not fit the criteria. This can be distressing for your child if they get their hopes up about a school they are unlikely to attend and absences in school can lead to gaps in their learning. </a:t>
            </a:r>
            <a:endParaRPr lang="en-GB" sz="2000" dirty="0">
              <a:solidFill>
                <a:srgbClr val="FF0000"/>
              </a:solidFill>
              <a:latin typeface="Comic Sans MS" panose="030F0702030302020204" pitchFamily="66" charset="0"/>
            </a:endParaRPr>
          </a:p>
          <a:p>
            <a:pPr algn="ctr"/>
            <a:endParaRPr lang="en-GB" altLang="en-US" sz="2000" dirty="0">
              <a:latin typeface="Comic Sans MS" panose="030F0702030302020204" pitchFamily="66" charset="0"/>
            </a:endParaRPr>
          </a:p>
          <a:p>
            <a:pPr algn="ctr"/>
            <a:r>
              <a:rPr lang="en-GB" altLang="en-US" sz="2000" dirty="0">
                <a:latin typeface="Comic Sans MS" panose="030F0702030302020204" pitchFamily="66" charset="0"/>
              </a:rPr>
              <a:t>Visit Lewisham.gov.uk for admissions information. </a:t>
            </a:r>
          </a:p>
          <a:p>
            <a:pPr algn="ctr"/>
            <a:endParaRPr lang="en-GB" altLang="en-US" sz="2000" dirty="0">
              <a:latin typeface="Comic Sans MS" panose="030F0702030302020204" pitchFamily="66" charset="0"/>
            </a:endParaRPr>
          </a:p>
          <a:p>
            <a:pPr algn="ctr"/>
            <a:r>
              <a:rPr lang="en-GB" altLang="en-US" sz="2000" dirty="0">
                <a:latin typeface="Comic Sans MS" panose="030F0702030302020204" pitchFamily="66" charset="0"/>
              </a:rPr>
              <a:t>You should register your decisions by </a:t>
            </a:r>
            <a:r>
              <a:rPr lang="en-GB" altLang="en-US" sz="2000" b="1" dirty="0">
                <a:latin typeface="Comic Sans MS" panose="030F0702030302020204" pitchFamily="66" charset="0"/>
              </a:rPr>
              <a:t>31</a:t>
            </a:r>
            <a:r>
              <a:rPr lang="en-GB" altLang="en-US" sz="2000" b="1" baseline="30000" dirty="0">
                <a:latin typeface="Comic Sans MS" panose="030F0702030302020204" pitchFamily="66" charset="0"/>
              </a:rPr>
              <a:t>st</a:t>
            </a:r>
            <a:r>
              <a:rPr lang="en-GB" altLang="en-US" sz="2000" b="1" dirty="0">
                <a:latin typeface="Comic Sans MS" panose="030F0702030302020204" pitchFamily="66" charset="0"/>
              </a:rPr>
              <a:t> October </a:t>
            </a:r>
            <a:r>
              <a:rPr lang="en-GB" altLang="en-US" sz="2000" dirty="0">
                <a:latin typeface="Comic Sans MS" panose="030F0702030302020204" pitchFamily="66" charset="0"/>
              </a:rPr>
              <a:t>via the website.</a:t>
            </a:r>
          </a:p>
          <a:p>
            <a:pPr algn="ctr"/>
            <a:r>
              <a:rPr lang="en-GB" altLang="en-US" sz="2000" dirty="0">
                <a:latin typeface="Comic Sans MS" panose="030F0702030302020204" pitchFamily="66" charset="0"/>
              </a:rPr>
              <a:t>  </a:t>
            </a:r>
          </a:p>
        </p:txBody>
      </p:sp>
    </p:spTree>
    <p:extLst>
      <p:ext uri="{BB962C8B-B14F-4D97-AF65-F5344CB8AC3E}">
        <p14:creationId xmlns:p14="http://schemas.microsoft.com/office/powerpoint/2010/main" val="3351976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231200" y="691268"/>
            <a:ext cx="9144000" cy="2387600"/>
          </a:xfrm>
        </p:spPr>
        <p:txBody>
          <a:bodyPr>
            <a:noAutofit/>
          </a:bodyPr>
          <a:lstStyle/>
          <a:p>
            <a:pPr algn="l">
              <a:defRPr/>
            </a:pPr>
            <a:br>
              <a:rPr lang="en-GB" sz="2000" dirty="0">
                <a:latin typeface="Comic Sans MS" panose="030F0702030302020204" pitchFamily="66" charset="0"/>
              </a:rPr>
            </a:br>
            <a:r>
              <a:rPr lang="en-GB" sz="2000" dirty="0">
                <a:latin typeface="Comic Sans MS" panose="030F0702030302020204" pitchFamily="66" charset="0"/>
              </a:rPr>
              <a:t>   </a:t>
            </a:r>
            <a:r>
              <a:rPr lang="en-GB" sz="2400" dirty="0">
                <a:latin typeface="Comic Sans MS" panose="030F0702030302020204" pitchFamily="66" charset="0"/>
              </a:rPr>
              <a:t>Admissions</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a:extLst>
              <a:ext uri="{FF2B5EF4-FFF2-40B4-BE49-F238E27FC236}">
                <a16:creationId xmlns:a16="http://schemas.microsoft.com/office/drawing/2014/main" id="{48018578-82CD-0015-434C-0B8C45CCE807}"/>
              </a:ext>
            </a:extLst>
          </p:cNvPr>
          <p:cNvPicPr>
            <a:picLocks noChangeAspect="1"/>
          </p:cNvPicPr>
          <p:nvPr/>
        </p:nvPicPr>
        <p:blipFill>
          <a:blip r:embed="rId3"/>
          <a:stretch>
            <a:fillRect/>
          </a:stretch>
        </p:blipFill>
        <p:spPr>
          <a:xfrm>
            <a:off x="2232038" y="901945"/>
            <a:ext cx="7417606" cy="5448381"/>
          </a:xfrm>
          <a:prstGeom prst="rect">
            <a:avLst/>
          </a:prstGeom>
        </p:spPr>
      </p:pic>
    </p:spTree>
    <p:extLst>
      <p:ext uri="{BB962C8B-B14F-4D97-AF65-F5344CB8AC3E}">
        <p14:creationId xmlns:p14="http://schemas.microsoft.com/office/powerpoint/2010/main" val="1625502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2194010" y="-1460689"/>
            <a:ext cx="9144000" cy="2387600"/>
          </a:xfrm>
        </p:spPr>
        <p:txBody>
          <a:bodyPr>
            <a:normAutofit/>
          </a:bodyPr>
          <a:lstStyle/>
          <a:p>
            <a:r>
              <a:rPr lang="en-GB" sz="2800" dirty="0">
                <a:latin typeface="Comic Sans MS" panose="030F0702030302020204" pitchFamily="66" charset="0"/>
              </a:rPr>
              <a:t>Residential</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34827380-955F-4567-874E-7BE961B154FC}"/>
              </a:ext>
            </a:extLst>
          </p:cNvPr>
          <p:cNvSpPr/>
          <p:nvPr/>
        </p:nvSpPr>
        <p:spPr>
          <a:xfrm>
            <a:off x="672838" y="1434453"/>
            <a:ext cx="4371698" cy="5016758"/>
          </a:xfrm>
          <a:prstGeom prst="rect">
            <a:avLst/>
          </a:prstGeom>
          <a:ln w="28575">
            <a:solidFill>
              <a:srgbClr val="7030A0"/>
            </a:solidFill>
          </a:ln>
        </p:spPr>
        <p:txBody>
          <a:bodyPr wrap="square">
            <a:spAutoFit/>
          </a:bodyPr>
          <a:lstStyle/>
          <a:p>
            <a:r>
              <a:rPr lang="en-GB" altLang="en-US" sz="2000" dirty="0">
                <a:latin typeface="Comic Sans MS" panose="030F0702030302020204" pitchFamily="66" charset="0"/>
              </a:rPr>
              <a:t>Year 6 are off to Hindleap!</a:t>
            </a:r>
          </a:p>
          <a:p>
            <a:endParaRPr lang="en-GB" altLang="en-US" sz="2000" b="1" dirty="0">
              <a:latin typeface="Comic Sans MS" panose="030F0702030302020204" pitchFamily="66" charset="0"/>
            </a:endParaRPr>
          </a:p>
          <a:p>
            <a:r>
              <a:rPr lang="en-GB" altLang="en-US" sz="2000" dirty="0">
                <a:latin typeface="Comic Sans MS" panose="030F0702030302020204" pitchFamily="66" charset="0"/>
              </a:rPr>
              <a:t>It is located in </a:t>
            </a:r>
            <a:r>
              <a:rPr lang="en-GB" sz="2000" kern="100" dirty="0">
                <a:effectLst/>
                <a:latin typeface="Comic Sans MS" panose="030F0702030302020204" pitchFamily="66" charset="0"/>
                <a:ea typeface="Calibri" panose="020F0502020204030204" pitchFamily="34" charset="0"/>
                <a:cs typeface="Times New Roman" panose="02020603050405020304" pitchFamily="18" charset="0"/>
              </a:rPr>
              <a:t>Ashdown Forest</a:t>
            </a:r>
            <a:r>
              <a:rPr lang="en-GB" altLang="en-US" sz="2000" dirty="0">
                <a:latin typeface="Comic Sans MS" panose="030F0702030302020204" pitchFamily="66" charset="0"/>
              </a:rPr>
              <a:t>, </a:t>
            </a:r>
            <a:r>
              <a:rPr lang="en-GB" sz="2000" kern="100" dirty="0">
                <a:effectLst/>
                <a:latin typeface="Comic Sans MS" panose="030F0702030302020204" pitchFamily="66" charset="0"/>
                <a:ea typeface="Calibri" panose="020F0502020204030204" pitchFamily="34" charset="0"/>
                <a:cs typeface="Times New Roman" panose="02020603050405020304" pitchFamily="18" charset="0"/>
              </a:rPr>
              <a:t>East Sussex </a:t>
            </a:r>
            <a:r>
              <a:rPr lang="en-GB" altLang="en-US" sz="2000" dirty="0">
                <a:latin typeface="Comic Sans MS" panose="030F0702030302020204" pitchFamily="66" charset="0"/>
              </a:rPr>
              <a:t>approx. 1.5 hours away.</a:t>
            </a:r>
          </a:p>
          <a:p>
            <a:endParaRPr lang="en-GB" sz="2000" dirty="0">
              <a:latin typeface="Comic Sans MS" panose="030F0702030302020204" pitchFamily="66" charset="0"/>
            </a:endParaRPr>
          </a:p>
          <a:p>
            <a:r>
              <a:rPr lang="en-GB" sz="2000" dirty="0">
                <a:latin typeface="Comic Sans MS" panose="030F0702030302020204" pitchFamily="66" charset="0"/>
              </a:rPr>
              <a:t>We will be going on July 5</a:t>
            </a:r>
            <a:r>
              <a:rPr lang="en-GB" sz="2000" baseline="30000" dirty="0">
                <a:latin typeface="Comic Sans MS" panose="030F0702030302020204" pitchFamily="66" charset="0"/>
              </a:rPr>
              <a:t>th</a:t>
            </a:r>
            <a:r>
              <a:rPr lang="en-GB" sz="2000" dirty="0">
                <a:latin typeface="Comic Sans MS" panose="030F0702030302020204" pitchFamily="66" charset="0"/>
              </a:rPr>
              <a:t> – 6th.</a:t>
            </a:r>
          </a:p>
          <a:p>
            <a:endParaRPr lang="en-GB" sz="2000" dirty="0">
              <a:latin typeface="Comic Sans MS" panose="030F0702030302020204" pitchFamily="66" charset="0"/>
            </a:endParaRPr>
          </a:p>
          <a:p>
            <a:r>
              <a:rPr lang="en-GB" sz="2000" dirty="0">
                <a:latin typeface="Comic Sans MS" panose="030F0702030302020204" pitchFamily="66" charset="0"/>
              </a:rPr>
              <a:t>Ms Zelve will be sending out all information, so keep an eye out!</a:t>
            </a:r>
          </a:p>
          <a:p>
            <a:endParaRPr lang="en-GB" sz="2000" dirty="0">
              <a:latin typeface="Comic Sans MS" panose="030F0702030302020204" pitchFamily="66" charset="0"/>
            </a:endParaRPr>
          </a:p>
          <a:p>
            <a:r>
              <a:rPr lang="en-GB" sz="2000" dirty="0">
                <a:latin typeface="Comic Sans MS" panose="030F0702030302020204" pitchFamily="66" charset="0"/>
              </a:rPr>
              <a:t>During the Spring Term we will hold a further meeting to give you more information.</a:t>
            </a:r>
          </a:p>
          <a:p>
            <a:endParaRPr lang="en-GB" sz="2000" dirty="0">
              <a:latin typeface="Comic Sans MS" panose="030F0702030302020204" pitchFamily="66" charset="0"/>
            </a:endParaRPr>
          </a:p>
          <a:p>
            <a:endParaRPr lang="en-GB" sz="2000" dirty="0">
              <a:latin typeface="Comic Sans MS" panose="030F0702030302020204" pitchFamily="66" charset="0"/>
            </a:endParaRPr>
          </a:p>
        </p:txBody>
      </p:sp>
      <p:pic>
        <p:nvPicPr>
          <p:cNvPr id="6" name="Picture 5">
            <a:extLst>
              <a:ext uri="{FF2B5EF4-FFF2-40B4-BE49-F238E27FC236}">
                <a16:creationId xmlns:a16="http://schemas.microsoft.com/office/drawing/2014/main" id="{0BB6FE9F-8642-DE28-7BDA-804C78DBDF47}"/>
              </a:ext>
            </a:extLst>
          </p:cNvPr>
          <p:cNvPicPr>
            <a:picLocks noChangeAspect="1"/>
          </p:cNvPicPr>
          <p:nvPr/>
        </p:nvPicPr>
        <p:blipFill>
          <a:blip r:embed="rId3"/>
          <a:stretch>
            <a:fillRect/>
          </a:stretch>
        </p:blipFill>
        <p:spPr>
          <a:xfrm>
            <a:off x="5342422" y="448041"/>
            <a:ext cx="3215136" cy="2991268"/>
          </a:xfrm>
          <a:prstGeom prst="rect">
            <a:avLst/>
          </a:prstGeom>
        </p:spPr>
      </p:pic>
      <p:pic>
        <p:nvPicPr>
          <p:cNvPr id="9" name="Picture 8">
            <a:extLst>
              <a:ext uri="{FF2B5EF4-FFF2-40B4-BE49-F238E27FC236}">
                <a16:creationId xmlns:a16="http://schemas.microsoft.com/office/drawing/2014/main" id="{7006023F-60D7-2802-9E21-7DBFB6216A26}"/>
              </a:ext>
            </a:extLst>
          </p:cNvPr>
          <p:cNvPicPr>
            <a:picLocks noChangeAspect="1"/>
          </p:cNvPicPr>
          <p:nvPr/>
        </p:nvPicPr>
        <p:blipFill>
          <a:blip r:embed="rId4"/>
          <a:stretch>
            <a:fillRect/>
          </a:stretch>
        </p:blipFill>
        <p:spPr>
          <a:xfrm>
            <a:off x="9153331" y="448041"/>
            <a:ext cx="2556588" cy="2115089"/>
          </a:xfrm>
          <a:prstGeom prst="rect">
            <a:avLst/>
          </a:prstGeom>
        </p:spPr>
      </p:pic>
      <p:pic>
        <p:nvPicPr>
          <p:cNvPr id="12" name="Picture 11">
            <a:extLst>
              <a:ext uri="{FF2B5EF4-FFF2-40B4-BE49-F238E27FC236}">
                <a16:creationId xmlns:a16="http://schemas.microsoft.com/office/drawing/2014/main" id="{9F804FC1-9E9A-9011-9993-5D22AE5D7FC8}"/>
              </a:ext>
            </a:extLst>
          </p:cNvPr>
          <p:cNvPicPr>
            <a:picLocks noChangeAspect="1"/>
          </p:cNvPicPr>
          <p:nvPr/>
        </p:nvPicPr>
        <p:blipFill>
          <a:blip r:embed="rId5"/>
          <a:stretch>
            <a:fillRect/>
          </a:stretch>
        </p:blipFill>
        <p:spPr>
          <a:xfrm>
            <a:off x="8204230" y="3086480"/>
            <a:ext cx="3505689" cy="3477110"/>
          </a:xfrm>
          <a:prstGeom prst="rect">
            <a:avLst/>
          </a:prstGeom>
        </p:spPr>
      </p:pic>
    </p:spTree>
    <p:extLst>
      <p:ext uri="{BB962C8B-B14F-4D97-AF65-F5344CB8AC3E}">
        <p14:creationId xmlns:p14="http://schemas.microsoft.com/office/powerpoint/2010/main" val="2461442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281336" y="5286679"/>
            <a:ext cx="9890218" cy="2387600"/>
          </a:xfrm>
        </p:spPr>
        <p:txBody>
          <a:bodyPr>
            <a:noAutofit/>
          </a:bodyPr>
          <a:lstStyle/>
          <a:p>
            <a:pPr algn="l">
              <a:defRPr/>
            </a:pPr>
            <a:br>
              <a:rPr lang="en-GB" sz="2000" dirty="0">
                <a:latin typeface="Comic Sans MS" panose="030F0702030302020204" pitchFamily="66" charset="0"/>
              </a:rPr>
            </a:br>
            <a:r>
              <a:rPr lang="en-GB" sz="2000" dirty="0">
                <a:latin typeface="Comic Sans MS" panose="030F0702030302020204" pitchFamily="66" charset="0"/>
              </a:rPr>
              <a:t>  </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dirty="0">
                <a:solidFill>
                  <a:srgbClr val="7030A0"/>
                </a:solidFill>
                <a:latin typeface="Comic Sans MS" panose="030F0702030302020204" pitchFamily="66" charset="0"/>
              </a:rPr>
              <a:t>Daily reading and more reading!</a:t>
            </a:r>
            <a:br>
              <a:rPr lang="en-GB" sz="2000" dirty="0">
                <a:solidFill>
                  <a:srgbClr val="7030A0"/>
                </a:solidFill>
                <a:latin typeface="Comic Sans MS" panose="030F0702030302020204" pitchFamily="66" charset="0"/>
              </a:rPr>
            </a:br>
            <a:br>
              <a:rPr lang="en-GB" sz="2000" dirty="0">
                <a:solidFill>
                  <a:srgbClr val="7030A0"/>
                </a:solidFill>
                <a:latin typeface="Comic Sans MS" panose="030F0702030302020204" pitchFamily="66" charset="0"/>
              </a:rPr>
            </a:br>
            <a:r>
              <a:rPr lang="en-GB" sz="2000" dirty="0">
                <a:solidFill>
                  <a:srgbClr val="7030A0"/>
                </a:solidFill>
                <a:latin typeface="Comic Sans MS" panose="030F0702030302020204" pitchFamily="66" charset="0"/>
              </a:rPr>
              <a:t>Homework (encouraged) - Weekly maths, reading and spelling tasks set </a:t>
            </a:r>
            <a:br>
              <a:rPr lang="en-GB" sz="2000" dirty="0">
                <a:solidFill>
                  <a:srgbClr val="7030A0"/>
                </a:solidFill>
                <a:latin typeface="Comic Sans MS" panose="030F0702030302020204" pitchFamily="66" charset="0"/>
              </a:rPr>
            </a:br>
            <a:r>
              <a:rPr lang="en-GB" sz="2000" dirty="0">
                <a:solidFill>
                  <a:srgbClr val="7030A0"/>
                </a:solidFill>
                <a:latin typeface="Comic Sans MS" panose="030F0702030302020204" pitchFamily="66" charset="0"/>
              </a:rPr>
              <a:t>on Google Classroom</a:t>
            </a:r>
            <a:br>
              <a:rPr lang="en-GB" sz="2000" dirty="0">
                <a:solidFill>
                  <a:srgbClr val="7030A0"/>
                </a:solidFill>
                <a:latin typeface="Comic Sans MS" panose="030F0702030302020204" pitchFamily="66" charset="0"/>
              </a:rPr>
            </a:br>
            <a:br>
              <a:rPr lang="en-GB" sz="2000" dirty="0">
                <a:solidFill>
                  <a:srgbClr val="7030A0"/>
                </a:solidFill>
                <a:latin typeface="Comic Sans MS" panose="030F0702030302020204" pitchFamily="66" charset="0"/>
              </a:rPr>
            </a:br>
            <a:r>
              <a:rPr lang="en-GB" sz="2000" dirty="0">
                <a:solidFill>
                  <a:srgbClr val="7030A0"/>
                </a:solidFill>
                <a:latin typeface="Comic Sans MS" panose="030F0702030302020204" pitchFamily="66" charset="0"/>
              </a:rPr>
              <a:t>Spellings to learn – See website for list – tested on Fridays</a:t>
            </a:r>
            <a:br>
              <a:rPr lang="en-GB" sz="2000" dirty="0">
                <a:solidFill>
                  <a:srgbClr val="7030A0"/>
                </a:solidFill>
                <a:latin typeface="Comic Sans MS" panose="030F0702030302020204" pitchFamily="66" charset="0"/>
              </a:rPr>
            </a:br>
            <a:br>
              <a:rPr lang="en-GB" sz="2000" dirty="0">
                <a:solidFill>
                  <a:srgbClr val="7030A0"/>
                </a:solidFill>
                <a:latin typeface="Comic Sans MS" panose="030F0702030302020204" pitchFamily="66" charset="0"/>
              </a:rPr>
            </a:br>
            <a:r>
              <a:rPr lang="en-GB" sz="2000" dirty="0">
                <a:solidFill>
                  <a:srgbClr val="7030A0"/>
                </a:solidFill>
                <a:latin typeface="Comic Sans MS" panose="030F0702030302020204" pitchFamily="66" charset="0"/>
              </a:rPr>
              <a:t>Curriculum Newsletter projects</a:t>
            </a:r>
            <a:br>
              <a:rPr lang="en-GB" sz="2000" dirty="0">
                <a:solidFill>
                  <a:srgbClr val="7030A0"/>
                </a:solidFill>
                <a:latin typeface="Comic Sans MS" panose="030F0702030302020204" pitchFamily="66" charset="0"/>
              </a:rPr>
            </a:br>
            <a:br>
              <a:rPr lang="en-GB" sz="2000" dirty="0">
                <a:solidFill>
                  <a:srgbClr val="7030A0"/>
                </a:solidFill>
                <a:latin typeface="Comic Sans MS" panose="030F0702030302020204" pitchFamily="66" charset="0"/>
              </a:rPr>
            </a:br>
            <a:r>
              <a:rPr lang="en-GB" sz="2000" dirty="0">
                <a:solidFill>
                  <a:srgbClr val="7030A0"/>
                </a:solidFill>
                <a:latin typeface="Comic Sans MS" panose="030F0702030302020204" pitchFamily="66" charset="0"/>
              </a:rPr>
              <a:t>TT Rockstars</a:t>
            </a:r>
            <a:br>
              <a:rPr lang="en-GB" sz="2000" dirty="0">
                <a:solidFill>
                  <a:srgbClr val="7030A0"/>
                </a:solidFill>
                <a:latin typeface="Comic Sans MS" panose="030F0702030302020204" pitchFamily="66" charset="0"/>
              </a:rPr>
            </a:br>
            <a:br>
              <a:rPr lang="en-GB" sz="2000" dirty="0">
                <a:solidFill>
                  <a:srgbClr val="7030A0"/>
                </a:solidFill>
                <a:latin typeface="Comic Sans MS" panose="030F0702030302020204" pitchFamily="66" charset="0"/>
              </a:rPr>
            </a:br>
            <a:r>
              <a:rPr lang="en-GB" sz="2000" dirty="0">
                <a:solidFill>
                  <a:srgbClr val="7030A0"/>
                </a:solidFill>
                <a:latin typeface="Comic Sans MS" panose="030F0702030302020204" pitchFamily="66" charset="0"/>
              </a:rPr>
              <a:t>Edshed Spellings</a:t>
            </a:r>
            <a:br>
              <a:rPr lang="en-GB" sz="2000" dirty="0">
                <a:solidFill>
                  <a:srgbClr val="7030A0"/>
                </a:solidFill>
                <a:latin typeface="Comic Sans MS" panose="030F0702030302020204" pitchFamily="66" charset="0"/>
              </a:rPr>
            </a:br>
            <a:br>
              <a:rPr lang="en-GB" sz="2000" dirty="0">
                <a:solidFill>
                  <a:srgbClr val="7030A0"/>
                </a:solidFill>
                <a:latin typeface="Comic Sans MS" panose="030F0702030302020204" pitchFamily="66" charset="0"/>
              </a:rPr>
            </a:br>
            <a:r>
              <a:rPr lang="en-GB" sz="2000" dirty="0">
                <a:solidFill>
                  <a:srgbClr val="7030A0"/>
                </a:solidFill>
                <a:latin typeface="Comic Sans MS" panose="030F0702030302020204" pitchFamily="66" charset="0"/>
              </a:rPr>
              <a:t>SATS booster books – CGP books</a:t>
            </a:r>
            <a:br>
              <a:rPr lang="en-GB" sz="2000" dirty="0">
                <a:solidFill>
                  <a:srgbClr val="7030A0"/>
                </a:solidFill>
                <a:latin typeface="Comic Sans MS" panose="030F0702030302020204" pitchFamily="66" charset="0"/>
              </a:rPr>
            </a:br>
            <a:br>
              <a:rPr lang="en-GB" sz="2000" dirty="0">
                <a:solidFill>
                  <a:srgbClr val="7030A0"/>
                </a:solidFill>
                <a:latin typeface="Comic Sans MS" panose="030F0702030302020204" pitchFamily="66" charset="0"/>
              </a:rPr>
            </a:br>
            <a:br>
              <a:rPr lang="en-GB" sz="2000" dirty="0">
                <a:solidFill>
                  <a:srgbClr val="7030A0"/>
                </a:solidFill>
                <a:latin typeface="Comic Sans MS" panose="030F0702030302020204" pitchFamily="66" charset="0"/>
              </a:rPr>
            </a:br>
            <a:br>
              <a:rPr lang="en-GB" sz="2000" dirty="0">
                <a:solidFill>
                  <a:srgbClr val="7030A0"/>
                </a:solidFill>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FFA8B8E4-6942-458C-9948-421CB4C936AB}"/>
              </a:ext>
            </a:extLst>
          </p:cNvPr>
          <p:cNvSpPr txBox="1"/>
          <p:nvPr/>
        </p:nvSpPr>
        <p:spPr>
          <a:xfrm>
            <a:off x="1329096" y="377521"/>
            <a:ext cx="3357204" cy="461665"/>
          </a:xfrm>
          <a:prstGeom prst="rect">
            <a:avLst/>
          </a:prstGeom>
          <a:noFill/>
        </p:spPr>
        <p:txBody>
          <a:bodyPr wrap="square" rtlCol="0">
            <a:spAutoFit/>
          </a:bodyPr>
          <a:lstStyle/>
          <a:p>
            <a:r>
              <a:rPr lang="en-GB" sz="2400" dirty="0">
                <a:latin typeface="Comic Sans MS" panose="030F0702030302020204" pitchFamily="66" charset="0"/>
              </a:rPr>
              <a:t>Support at home</a:t>
            </a:r>
            <a:endParaRPr lang="en-GB" sz="2400" dirty="0"/>
          </a:p>
        </p:txBody>
      </p:sp>
      <p:pic>
        <p:nvPicPr>
          <p:cNvPr id="9" name="Picture 8">
            <a:extLst>
              <a:ext uri="{FF2B5EF4-FFF2-40B4-BE49-F238E27FC236}">
                <a16:creationId xmlns:a16="http://schemas.microsoft.com/office/drawing/2014/main" id="{C065AD6E-51A4-B3A0-1C4A-34154AB19153}"/>
              </a:ext>
            </a:extLst>
          </p:cNvPr>
          <p:cNvPicPr>
            <a:picLocks noChangeAspect="1"/>
          </p:cNvPicPr>
          <p:nvPr/>
        </p:nvPicPr>
        <p:blipFill>
          <a:blip r:embed="rId3"/>
          <a:stretch>
            <a:fillRect/>
          </a:stretch>
        </p:blipFill>
        <p:spPr>
          <a:xfrm>
            <a:off x="10012618" y="2064958"/>
            <a:ext cx="1781276" cy="2218891"/>
          </a:xfrm>
          <a:prstGeom prst="rect">
            <a:avLst/>
          </a:prstGeom>
          <a:ln w="12700">
            <a:solidFill>
              <a:srgbClr val="00B050"/>
            </a:solidFill>
          </a:ln>
        </p:spPr>
      </p:pic>
      <p:pic>
        <p:nvPicPr>
          <p:cNvPr id="10" name="Picture 9">
            <a:extLst>
              <a:ext uri="{FF2B5EF4-FFF2-40B4-BE49-F238E27FC236}">
                <a16:creationId xmlns:a16="http://schemas.microsoft.com/office/drawing/2014/main" id="{B951D3E2-5A1E-A273-CB27-1FCB68C1B769}"/>
              </a:ext>
            </a:extLst>
          </p:cNvPr>
          <p:cNvPicPr>
            <a:picLocks noChangeAspect="1"/>
          </p:cNvPicPr>
          <p:nvPr/>
        </p:nvPicPr>
        <p:blipFill>
          <a:blip r:embed="rId4"/>
          <a:stretch>
            <a:fillRect/>
          </a:stretch>
        </p:blipFill>
        <p:spPr>
          <a:xfrm>
            <a:off x="5226445" y="326873"/>
            <a:ext cx="6567449" cy="1613149"/>
          </a:xfrm>
          <a:prstGeom prst="rect">
            <a:avLst/>
          </a:prstGeom>
          <a:ln w="19050">
            <a:solidFill>
              <a:srgbClr val="7030A0"/>
            </a:solidFill>
          </a:ln>
        </p:spPr>
      </p:pic>
      <p:pic>
        <p:nvPicPr>
          <p:cNvPr id="12" name="Picture 11">
            <a:extLst>
              <a:ext uri="{FF2B5EF4-FFF2-40B4-BE49-F238E27FC236}">
                <a16:creationId xmlns:a16="http://schemas.microsoft.com/office/drawing/2014/main" id="{D0810EE7-B9CF-887D-EA73-58CDA29B7632}"/>
              </a:ext>
            </a:extLst>
          </p:cNvPr>
          <p:cNvPicPr>
            <a:picLocks noChangeAspect="1"/>
          </p:cNvPicPr>
          <p:nvPr/>
        </p:nvPicPr>
        <p:blipFill>
          <a:blip r:embed="rId5"/>
          <a:stretch>
            <a:fillRect/>
          </a:stretch>
        </p:blipFill>
        <p:spPr>
          <a:xfrm>
            <a:off x="6631302" y="4534827"/>
            <a:ext cx="5154353" cy="1877657"/>
          </a:xfrm>
          <a:prstGeom prst="rect">
            <a:avLst/>
          </a:prstGeom>
          <a:ln w="28575">
            <a:solidFill>
              <a:srgbClr val="7030A0"/>
            </a:solidFill>
          </a:ln>
        </p:spPr>
      </p:pic>
    </p:spTree>
    <p:extLst>
      <p:ext uri="{BB962C8B-B14F-4D97-AF65-F5344CB8AC3E}">
        <p14:creationId xmlns:p14="http://schemas.microsoft.com/office/powerpoint/2010/main" val="1762620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5090" y="5566284"/>
            <a:ext cx="10743484" cy="2387600"/>
          </a:xfrm>
        </p:spPr>
        <p:txBody>
          <a:bodyPr>
            <a:noAutofit/>
          </a:bodyPr>
          <a:lstStyle/>
          <a:p>
            <a:pPr algn="l"/>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Here at Stillness Junior School we use a wide variety of communication tools to keep everyone informed.</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solidFill>
                  <a:srgbClr val="00B050"/>
                </a:solidFill>
                <a:latin typeface="Comic Sans MS" panose="030F0702030302020204" pitchFamily="66" charset="0"/>
              </a:rPr>
              <a:t>Programme of Events: </a:t>
            </a:r>
            <a:r>
              <a:rPr lang="en-GB" sz="2000" dirty="0">
                <a:latin typeface="Comic Sans MS" panose="030F0702030302020204" pitchFamily="66" charset="0"/>
              </a:rPr>
              <a:t>This is a detailed document outlining the trips that compliment our program of study.</a:t>
            </a:r>
            <a:br>
              <a:rPr lang="en-GB" sz="2000" b="1" dirty="0">
                <a:latin typeface="Comic Sans MS" panose="030F0702030302020204" pitchFamily="66" charset="0"/>
              </a:rPr>
            </a:br>
            <a:br>
              <a:rPr lang="en-GB" sz="2000" b="1" dirty="0">
                <a:latin typeface="Comic Sans MS" panose="030F0702030302020204" pitchFamily="66" charset="0"/>
              </a:rPr>
            </a:br>
            <a:r>
              <a:rPr lang="en-GB" sz="2000" b="1" dirty="0">
                <a:solidFill>
                  <a:srgbClr val="7030A0"/>
                </a:solidFill>
                <a:latin typeface="Comic Sans MS" panose="030F0702030302020204" pitchFamily="66" charset="0"/>
              </a:rPr>
              <a:t>Curriculum Newsletter: </a:t>
            </a:r>
            <a:r>
              <a:rPr lang="en-GB" sz="2000" dirty="0">
                <a:latin typeface="Comic Sans MS" panose="030F0702030302020204" pitchFamily="66" charset="0"/>
              </a:rPr>
              <a:t>This termly communication from Year Group Leaders highlights specific information about the curriculum content.</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solidFill>
                  <a:srgbClr val="FF0000"/>
                </a:solidFill>
                <a:latin typeface="Comic Sans MS" panose="030F0702030302020204" pitchFamily="66" charset="0"/>
              </a:rPr>
              <a:t>Monthly Newsletter:</a:t>
            </a:r>
            <a:r>
              <a:rPr lang="en-GB" sz="2000" dirty="0">
                <a:solidFill>
                  <a:srgbClr val="FF0000"/>
                </a:solidFill>
                <a:latin typeface="Comic Sans MS" panose="030F0702030302020204" pitchFamily="66" charset="0"/>
              </a:rPr>
              <a:t> </a:t>
            </a:r>
            <a:r>
              <a:rPr lang="en-GB" sz="2000" dirty="0">
                <a:latin typeface="Comic Sans MS" panose="030F0702030302020204" pitchFamily="66" charset="0"/>
              </a:rPr>
              <a:t>This will be emailed out to you on the first day of the month.</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solidFill>
                  <a:srgbClr val="0070C0"/>
                </a:solidFill>
                <a:latin typeface="Comic Sans MS" panose="030F0702030302020204" pitchFamily="66" charset="0"/>
              </a:rPr>
              <a:t>Leadership Update:</a:t>
            </a:r>
            <a:r>
              <a:rPr lang="en-GB" sz="2000" dirty="0">
                <a:solidFill>
                  <a:srgbClr val="0070C0"/>
                </a:solidFill>
                <a:latin typeface="Comic Sans MS" panose="030F0702030302020204" pitchFamily="66" charset="0"/>
              </a:rPr>
              <a:t> </a:t>
            </a:r>
            <a:r>
              <a:rPr lang="en-GB" sz="2000" dirty="0">
                <a:latin typeface="Comic Sans MS" panose="030F0702030302020204" pitchFamily="66" charset="0"/>
              </a:rPr>
              <a:t>This is a weekly communication from Mrs Nichol, Headteacher and will be sent out every Tuesday. This communication will cover the upcoming week including events planned for the week.</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solidFill>
                  <a:srgbClr val="FFC000"/>
                </a:solidFill>
                <a:latin typeface="Comic Sans MS" panose="030F0702030302020204" pitchFamily="66" charset="0"/>
              </a:rPr>
              <a:t>Special Edition Newsletters:</a:t>
            </a:r>
            <a:r>
              <a:rPr lang="en-GB" sz="2000" b="1" dirty="0">
                <a:latin typeface="Comic Sans MS" panose="030F0702030302020204" pitchFamily="66" charset="0"/>
              </a:rPr>
              <a:t> </a:t>
            </a:r>
            <a:r>
              <a:rPr lang="en-GB" sz="2000" dirty="0">
                <a:latin typeface="Comic Sans MS" panose="030F0702030302020204" pitchFamily="66" charset="0"/>
              </a:rPr>
              <a:t>You will receive one newsletter a year from each subject leaders sharing information and resources about their subject.</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latin typeface="Comic Sans MS" panose="030F0702030302020204" pitchFamily="66" charset="0"/>
            </a:endParaRP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CAB6EF32-B359-4910-B437-435F484375D2}"/>
              </a:ext>
            </a:extLst>
          </p:cNvPr>
          <p:cNvSpPr txBox="1"/>
          <p:nvPr/>
        </p:nvSpPr>
        <p:spPr>
          <a:xfrm>
            <a:off x="1231200" y="291158"/>
            <a:ext cx="3725264" cy="400110"/>
          </a:xfrm>
          <a:prstGeom prst="rect">
            <a:avLst/>
          </a:prstGeom>
          <a:noFill/>
        </p:spPr>
        <p:txBody>
          <a:bodyPr wrap="square" rtlCol="0">
            <a:spAutoFit/>
          </a:bodyPr>
          <a:lstStyle/>
          <a:p>
            <a:r>
              <a:rPr lang="en-GB" sz="2000" dirty="0">
                <a:latin typeface="Comic Sans MS" panose="030F0702030302020204" pitchFamily="66" charset="0"/>
              </a:rPr>
              <a:t>Communication at Stillness</a:t>
            </a:r>
            <a:endParaRPr lang="en-GB" sz="2000" dirty="0"/>
          </a:p>
        </p:txBody>
      </p:sp>
    </p:spTree>
    <p:extLst>
      <p:ext uri="{BB962C8B-B14F-4D97-AF65-F5344CB8AC3E}">
        <p14:creationId xmlns:p14="http://schemas.microsoft.com/office/powerpoint/2010/main" val="3768292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Pupil Premium Funding</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CD048674-5BB9-4C23-97E2-FEEA6A5B805F}"/>
              </a:ext>
            </a:extLst>
          </p:cNvPr>
          <p:cNvSpPr txBox="1"/>
          <p:nvPr/>
        </p:nvSpPr>
        <p:spPr>
          <a:xfrm>
            <a:off x="230363" y="1382696"/>
            <a:ext cx="11731275" cy="5016758"/>
          </a:xfrm>
          <a:prstGeom prst="rect">
            <a:avLst/>
          </a:prstGeom>
          <a:noFill/>
        </p:spPr>
        <p:txBody>
          <a:bodyPr wrap="square" rtlCol="0">
            <a:spAutoFit/>
          </a:bodyPr>
          <a:lstStyle/>
          <a:p>
            <a:r>
              <a:rPr lang="en-GB" sz="2000" dirty="0">
                <a:latin typeface="Comic Sans MS" panose="030F0702030302020204" pitchFamily="66" charset="0"/>
              </a:rPr>
              <a:t>The Pupil Premium Grant (PPG) is an allocation of additional funding from central government provided to schools to support specific groups of children who are vulnerable to possible under achievement. Those who are eligible for the grant include pupils who are entitled to free school meals (FSM), those looked after by the local authority (LAC), from households with no recourse to public funds (NRPF) and the children of armed service personnel.</a:t>
            </a:r>
          </a:p>
          <a:p>
            <a:endParaRPr lang="en-GB" sz="2000" dirty="0">
              <a:latin typeface="Comic Sans MS" panose="030F0702030302020204" pitchFamily="66" charset="0"/>
            </a:endParaRPr>
          </a:p>
          <a:p>
            <a:r>
              <a:rPr lang="en-GB" sz="2000" b="1" dirty="0">
                <a:solidFill>
                  <a:srgbClr val="2B4972"/>
                </a:solidFill>
                <a:latin typeface="Comic Sans MS" panose="030F0702030302020204" pitchFamily="66" charset="0"/>
                <a:ea typeface="Open Sans" panose="020B0606030504020204" pitchFamily="34" charset="0"/>
                <a:cs typeface="Open Sans" panose="020B0606030504020204" pitchFamily="34" charset="0"/>
              </a:rPr>
              <a:t>Primary school children</a:t>
            </a:r>
            <a:br>
              <a:rPr lang="en-GB" sz="2000" b="1" dirty="0">
                <a:solidFill>
                  <a:srgbClr val="2B4972"/>
                </a:solidFill>
                <a:latin typeface="Comic Sans MS" panose="030F0702030302020204" pitchFamily="66" charset="0"/>
                <a:ea typeface="Open Sans" panose="020B0606030504020204" pitchFamily="34" charset="0"/>
                <a:cs typeface="Open Sans" panose="020B0606030504020204" pitchFamily="34" charset="0"/>
              </a:rPr>
            </a:br>
            <a:endParaRPr lang="en-GB" sz="2000" b="1" dirty="0">
              <a:solidFill>
                <a:srgbClr val="2B4972"/>
              </a:solidFill>
              <a:latin typeface="Comic Sans MS" panose="030F0702030302020204" pitchFamily="66" charset="0"/>
              <a:ea typeface="Open Sans" panose="020B0606030504020204" pitchFamily="34" charset="0"/>
              <a:cs typeface="Open Sans" panose="020B0606030504020204" pitchFamily="34" charset="0"/>
            </a:endParaRPr>
          </a:p>
          <a:p>
            <a:r>
              <a:rPr lang="en-GB" sz="2000" dirty="0">
                <a:solidFill>
                  <a:srgbClr val="3A3A3A"/>
                </a:solidFill>
                <a:latin typeface="Comic Sans MS" panose="030F0702030302020204" pitchFamily="66" charset="0"/>
                <a:ea typeface="Open Sans" panose="020B0606030504020204" pitchFamily="34" charset="0"/>
                <a:cs typeface="Open Sans" panose="020B0606030504020204" pitchFamily="34" charset="0"/>
              </a:rPr>
              <a:t>If you receive benefits or tax credits, you should still apply for free school meals. This helps your child’s school receive additional government funding, known as the pupil premium, to support pupils' learning and wellbeing.</a:t>
            </a:r>
          </a:p>
          <a:p>
            <a:endParaRPr lang="en-GB" sz="2000" dirty="0">
              <a:solidFill>
                <a:srgbClr val="3A3A3A"/>
              </a:solidFill>
              <a:latin typeface="Comic Sans MS" panose="030F0702030302020204" pitchFamily="66" charset="0"/>
              <a:ea typeface="Open Sans" panose="020B0606030504020204" pitchFamily="34" charset="0"/>
              <a:cs typeface="Open Sans" panose="020B0606030504020204" pitchFamily="34" charset="0"/>
            </a:endParaRPr>
          </a:p>
          <a:p>
            <a:r>
              <a:rPr lang="en-GB" sz="2000" dirty="0">
                <a:solidFill>
                  <a:srgbClr val="3A3A3A"/>
                </a:solidFill>
                <a:latin typeface="Comic Sans MS" panose="030F0702030302020204" pitchFamily="66" charset="0"/>
                <a:ea typeface="Open Sans" panose="020B0606030504020204" pitchFamily="34" charset="0"/>
                <a:cs typeface="Open Sans" panose="020B0606030504020204" pitchFamily="34" charset="0"/>
              </a:rPr>
              <a:t>Children from households receiving Universal Credit with an annual earned income of £7,400 or less may be eligible for the pupil premium and other additional funding for their school.</a:t>
            </a:r>
          </a:p>
          <a:p>
            <a:endParaRPr lang="en-GB" sz="2000" dirty="0"/>
          </a:p>
          <a:p>
            <a:endParaRPr lang="en-GB" sz="2000" dirty="0"/>
          </a:p>
        </p:txBody>
      </p:sp>
    </p:spTree>
    <p:extLst>
      <p:ext uri="{BB962C8B-B14F-4D97-AF65-F5344CB8AC3E}">
        <p14:creationId xmlns:p14="http://schemas.microsoft.com/office/powerpoint/2010/main" val="1632223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231200" y="691268"/>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2400" dirty="0">
                <a:latin typeface="Comic Sans MS" panose="030F0702030302020204" pitchFamily="66" charset="0"/>
              </a:rPr>
              <a:t>Questions?</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F94F81A7-E9E6-42F7-B56A-F12404D652EE}"/>
              </a:ext>
            </a:extLst>
          </p:cNvPr>
          <p:cNvSpPr/>
          <p:nvPr/>
        </p:nvSpPr>
        <p:spPr>
          <a:xfrm>
            <a:off x="8513373" y="6066030"/>
            <a:ext cx="3406702" cy="369332"/>
          </a:xfrm>
          <a:prstGeom prst="rect">
            <a:avLst/>
          </a:prstGeom>
        </p:spPr>
        <p:txBody>
          <a:bodyPr wrap="none">
            <a:spAutoFit/>
          </a:bodyPr>
          <a:lstStyle/>
          <a:p>
            <a:r>
              <a:rPr lang="en-GB" dirty="0">
                <a:solidFill>
                  <a:srgbClr val="000000"/>
                </a:solidFill>
                <a:latin typeface="Arial" panose="020B0604020202020204" pitchFamily="34" charset="0"/>
                <a:hlinkClick r:id="rId3"/>
              </a:rPr>
              <a:t>y6@stillnessjs.lewisham.sch.uk</a:t>
            </a:r>
            <a:endParaRPr lang="en-GB" dirty="0"/>
          </a:p>
        </p:txBody>
      </p:sp>
    </p:spTree>
    <p:extLst>
      <p:ext uri="{BB962C8B-B14F-4D97-AF65-F5344CB8AC3E}">
        <p14:creationId xmlns:p14="http://schemas.microsoft.com/office/powerpoint/2010/main" val="3290720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1041</TotalTime>
  <Words>1930</Words>
  <Application>Microsoft Office PowerPoint</Application>
  <PresentationFormat>Widescreen</PresentationFormat>
  <Paragraphs>165</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Light</vt:lpstr>
      <vt:lpstr>Century Gothic</vt:lpstr>
      <vt:lpstr>Comic Sans MS</vt:lpstr>
      <vt:lpstr>Courier New</vt:lpstr>
      <vt:lpstr>Office Theme</vt:lpstr>
      <vt:lpstr>Welcome to Year 6!</vt:lpstr>
      <vt:lpstr>  School starts at 8:45am and we dismiss at 3.30pm.   If you would like your child to walk home alone – you must update your permission.  The behaviour system remains the same, with children being awarded a house point for demonstrating the agreed  behaviour expectations and consequences will be in line with our behaviour policy.  As many children walk home by themselves, we understand that parents want to be able to be in contact with children. However, please note that we have a no phone policy for safeguarding purposes. If pick-up arrangements change, please contact the office.        </vt:lpstr>
      <vt:lpstr>      We are a uniform school!  Our school uniform consists grey skirts, culottes, trousers or shorts. Royal blue or yellow polo shirt, sweatshirt or fleece with or without the school logo. Children may wear blue or yellow check summer dresses. All pupils must wear black shoes or all black trainers. No leggings, tracksuit bottoms or cycle shorts please.  PE will be on Tuesdays and Wednesdays. Please come in wearing your school PE kit; white t-shirt, plain navy or black shorts, plain navy or black tracksuit (with or without the school logo) and black trainers. No leggings or cycling shorts please.  Note – During Sports Day, children will be asked to wear a t-shirt representing the colour of their house.  Children with hair longer than their shoulders should have it tied back and children should not wear any jewellery, with the exception of watches and stud earrings.   </vt:lpstr>
      <vt:lpstr>         </vt:lpstr>
      <vt:lpstr> Curriculum Map      </vt:lpstr>
      <vt:lpstr>Guided Reading Texts</vt:lpstr>
      <vt:lpstr>Writing Objectives</vt:lpstr>
      <vt:lpstr>Spelling, Punctuation and Grammar</vt:lpstr>
      <vt:lpstr>Spellings  We are continuing to use Spelling Shed.  The weekly spellings are practiced daily during our lessons. In addition, we encourage children to practise their spellings at home so they are ready for the test on Friday and there will be a weekly activity published on google classroom as part of your child’s homework. </vt:lpstr>
      <vt:lpstr>Maths Objectives</vt:lpstr>
      <vt:lpstr>PE/Sporting Events</vt:lpstr>
      <vt:lpstr>Cultural Capital</vt:lpstr>
      <vt:lpstr>SATs – Why are they important?</vt:lpstr>
      <vt:lpstr>SATs</vt:lpstr>
      <vt:lpstr>     Assessment Programme        </vt:lpstr>
      <vt:lpstr>Baseline Assessment Information</vt:lpstr>
      <vt:lpstr>Reporting progress</vt:lpstr>
      <vt:lpstr>     End of term assessment reports        </vt:lpstr>
      <vt:lpstr>Secondary School Transition and Admissions</vt:lpstr>
      <vt:lpstr>    Admissions        </vt:lpstr>
      <vt:lpstr>Residential</vt:lpstr>
      <vt:lpstr>        Daily reading and more reading!  Homework (encouraged) - Weekly maths, reading and spelling tasks set  on Google Classroom  Spellings to learn – See website for list – tested on Fridays  Curriculum Newsletter projects  TT Rockstars  Edshed Spellings  SATS booster books – CGP books      </vt:lpstr>
      <vt:lpstr>        Here at Stillness Junior School we use a wide variety of communication tools to keep everyone informed.  Programme of Events: This is a detailed document outlining the trips that compliment our program of study.  Curriculum Newsletter: This termly communication from Year Group Leaders highlights specific information about the curriculum content.  Monthly Newsletter: This will be emailed out to you on the first day of the month.  Leadership Update: This is a weekly communication from Mrs Nichol, Headteacher and will be sent out every Tuesday. This communication will cover the upcoming week including events planned for the week.  Special Edition Newsletters: You will receive one newsletter a year from each subject leaders sharing information and resources about their subject.       </vt:lpstr>
      <vt:lpstr>     Pupil Premium Funding        </vt:lpstr>
      <vt:lpstr>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6!</dc:title>
  <dc:creator>Louise Threadgold</dc:creator>
  <cp:lastModifiedBy>Kim Kennedy</cp:lastModifiedBy>
  <cp:revision>90</cp:revision>
  <dcterms:created xsi:type="dcterms:W3CDTF">2023-09-05T19:04:44Z</dcterms:created>
  <dcterms:modified xsi:type="dcterms:W3CDTF">2026-09-17T13:19:34Z</dcterms:modified>
</cp:coreProperties>
</file>